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3" r:id="rId3"/>
    <p:sldId id="260" r:id="rId4"/>
    <p:sldId id="261" r:id="rId5"/>
    <p:sldId id="262" r:id="rId6"/>
    <p:sldId id="264" r:id="rId7"/>
    <p:sldId id="265" r:id="rId8"/>
    <p:sldId id="266" r:id="rId9"/>
    <p:sldId id="267" r:id="rId10"/>
    <p:sldId id="271" r:id="rId11"/>
    <p:sldId id="268" r:id="rId12"/>
    <p:sldId id="269" r:id="rId13"/>
    <p:sldId id="272" r:id="rId14"/>
    <p:sldId id="270"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17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740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612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09141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13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726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95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000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3/30/2020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618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3/30/2020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803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399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3/30/2020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4107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64E2-89C5-4406-9AB9-31F338BA1CA2}"/>
              </a:ext>
            </a:extLst>
          </p:cNvPr>
          <p:cNvSpPr>
            <a:spLocks noGrp="1"/>
          </p:cNvSpPr>
          <p:nvPr>
            <p:ph type="ctrTitle"/>
          </p:nvPr>
        </p:nvSpPr>
        <p:spPr/>
        <p:txBody>
          <a:bodyPr/>
          <a:lstStyle/>
          <a:p>
            <a:r>
              <a:rPr lang="en-US" dirty="0"/>
              <a:t>Inpatient COI</a:t>
            </a:r>
          </a:p>
        </p:txBody>
      </p:sp>
      <p:sp>
        <p:nvSpPr>
          <p:cNvPr id="3" name="Subtitle 2">
            <a:extLst>
              <a:ext uri="{FF2B5EF4-FFF2-40B4-BE49-F238E27FC236}">
                <a16:creationId xmlns:a16="http://schemas.microsoft.com/office/drawing/2014/main" id="{E794D375-2ABD-44DC-86A6-AB0CEAB7FF64}"/>
              </a:ext>
            </a:extLst>
          </p:cNvPr>
          <p:cNvSpPr>
            <a:spLocks noGrp="1"/>
          </p:cNvSpPr>
          <p:nvPr>
            <p:ph type="subTitle" idx="1"/>
          </p:nvPr>
        </p:nvSpPr>
        <p:spPr>
          <a:xfrm>
            <a:off x="1100051" y="4455620"/>
            <a:ext cx="10058400" cy="1643428"/>
          </a:xfrm>
        </p:spPr>
        <p:txBody>
          <a:bodyPr>
            <a:normAutofit/>
          </a:bodyPr>
          <a:lstStyle/>
          <a:p>
            <a:r>
              <a:rPr lang="en-US" sz="3200" dirty="0"/>
              <a:t>Mealtime Insulin &amp; Coordination of Inpatient Diabetes Care survey</a:t>
            </a:r>
          </a:p>
          <a:p>
            <a:r>
              <a:rPr lang="en-US" sz="3200" dirty="0"/>
              <a:t>March 2020</a:t>
            </a:r>
          </a:p>
        </p:txBody>
      </p:sp>
      <p:pic>
        <p:nvPicPr>
          <p:cNvPr id="6" name="Picture 5" descr="A picture containing drawing, food&#10;&#10;Description automatically generated">
            <a:extLst>
              <a:ext uri="{FF2B5EF4-FFF2-40B4-BE49-F238E27FC236}">
                <a16:creationId xmlns:a16="http://schemas.microsoft.com/office/drawing/2014/main" id="{0D1208D2-68C9-468B-98AE-9F9451B567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1123" y="216191"/>
            <a:ext cx="4370614" cy="1451348"/>
          </a:xfrm>
          <a:prstGeom prst="rect">
            <a:avLst/>
          </a:prstGeom>
        </p:spPr>
      </p:pic>
    </p:spTree>
    <p:extLst>
      <p:ext uri="{BB962C8B-B14F-4D97-AF65-F5344CB8AC3E}">
        <p14:creationId xmlns:p14="http://schemas.microsoft.com/office/powerpoint/2010/main" val="2878621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7: </a:t>
            </a:r>
          </a:p>
          <a:p>
            <a:pPr>
              <a:buClr>
                <a:srgbClr val="E48312"/>
              </a:buClr>
            </a:pPr>
            <a:r>
              <a:rPr lang="en-US" sz="2800" b="1" dirty="0">
                <a:solidFill>
                  <a:prstClr val="white"/>
                </a:solidFill>
                <a:latin typeface="Candara" panose="020E0502030303020204" pitchFamily="34" charset="0"/>
              </a:rPr>
              <a:t>My hospital policy/expectations for timing are as follows:</a:t>
            </a:r>
          </a:p>
          <a:p>
            <a:endParaRPr lang="en-US" dirty="0"/>
          </a:p>
        </p:txBody>
      </p:sp>
      <p:sp>
        <p:nvSpPr>
          <p:cNvPr id="10" name="Speech Bubble: Rectangle with Corners Rounded 9">
            <a:extLst>
              <a:ext uri="{FF2B5EF4-FFF2-40B4-BE49-F238E27FC236}">
                <a16:creationId xmlns:a16="http://schemas.microsoft.com/office/drawing/2014/main" id="{4EB6553F-B7FB-4BFA-89DF-C8B4F452FF93}"/>
              </a:ext>
            </a:extLst>
          </p:cNvPr>
          <p:cNvSpPr/>
          <p:nvPr/>
        </p:nvSpPr>
        <p:spPr>
          <a:xfrm>
            <a:off x="4293327" y="78378"/>
            <a:ext cx="7733210" cy="6348548"/>
          </a:xfrm>
          <a:prstGeom prst="wedgeRoundRectCallout">
            <a:avLst>
              <a:gd name="adj1" fmla="val 2386"/>
              <a:gd name="adj2" fmla="val 54833"/>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0070C0"/>
                </a:solidFill>
              </a:rPr>
              <a:t>Comments:</a:t>
            </a:r>
          </a:p>
          <a:p>
            <a:pPr marL="285750" lvl="0" indent="-285750">
              <a:buFont typeface="Arial" panose="020B0604020202020204" pitchFamily="34" charset="0"/>
              <a:buChar char="•"/>
            </a:pPr>
            <a:r>
              <a:rPr lang="en-US" sz="1400" dirty="0">
                <a:solidFill>
                  <a:schemeClr val="tx1"/>
                </a:solidFill>
              </a:rPr>
              <a:t>Insulin timed with meals to allow for before, with or within 1 </a:t>
            </a:r>
            <a:r>
              <a:rPr lang="en-US" sz="1400" dirty="0" err="1">
                <a:solidFill>
                  <a:schemeClr val="tx1"/>
                </a:solidFill>
              </a:rPr>
              <a:t>hr</a:t>
            </a:r>
            <a:r>
              <a:rPr lang="en-US" sz="1400" dirty="0">
                <a:solidFill>
                  <a:schemeClr val="tx1"/>
                </a:solidFill>
              </a:rPr>
              <a:t> BG-</a:t>
            </a:r>
            <a:r>
              <a:rPr lang="en-US" sz="1400" dirty="0" err="1">
                <a:solidFill>
                  <a:schemeClr val="tx1"/>
                </a:solidFill>
              </a:rPr>
              <a:t>poc</a:t>
            </a:r>
            <a:r>
              <a:rPr lang="en-US" sz="1400" dirty="0">
                <a:solidFill>
                  <a:schemeClr val="tx1"/>
                </a:solidFill>
              </a:rPr>
              <a:t>.</a:t>
            </a:r>
          </a:p>
          <a:p>
            <a:pPr marL="285750" lvl="0" indent="-285750">
              <a:buFont typeface="Arial" panose="020B0604020202020204" pitchFamily="34" charset="0"/>
              <a:buChar char="•"/>
            </a:pPr>
            <a:r>
              <a:rPr lang="en-US" sz="1400" dirty="0">
                <a:solidFill>
                  <a:schemeClr val="tx1"/>
                </a:solidFill>
              </a:rPr>
              <a:t>At the time the tray is delivered/when tray arrives glucose is checked and insulin is administered</a:t>
            </a:r>
          </a:p>
          <a:p>
            <a:pPr marL="285750" lvl="0" indent="-285750">
              <a:buFont typeface="Arial" panose="020B0604020202020204" pitchFamily="34" charset="0"/>
              <a:buChar char="•"/>
            </a:pPr>
            <a:r>
              <a:rPr lang="en-US" sz="1400" dirty="0">
                <a:solidFill>
                  <a:schemeClr val="tx1"/>
                </a:solidFill>
              </a:rPr>
              <a:t>Our hospital is on sliding scale insulin as it is too hard for insulin top carb ratio education for staff and population of patients per the powers that be. Its just so sad. No one in authority here listens to diabetes CDCES experts.</a:t>
            </a:r>
          </a:p>
          <a:p>
            <a:pPr marL="285750" lvl="0" indent="-285750">
              <a:buFont typeface="Arial" panose="020B0604020202020204" pitchFamily="34" charset="0"/>
              <a:buChar char="•"/>
            </a:pPr>
            <a:r>
              <a:rPr lang="en-US" sz="1400" dirty="0">
                <a:solidFill>
                  <a:schemeClr val="tx1"/>
                </a:solidFill>
              </a:rPr>
              <a:t>Very poor job. Sliding scale dose based on random glucose values only</a:t>
            </a:r>
          </a:p>
          <a:p>
            <a:pPr marL="285750" lvl="0" indent="-285750">
              <a:buFont typeface="Arial" panose="020B0604020202020204" pitchFamily="34" charset="0"/>
              <a:buChar char="•"/>
            </a:pPr>
            <a:r>
              <a:rPr lang="en-US" sz="1400" dirty="0">
                <a:solidFill>
                  <a:schemeClr val="tx1"/>
                </a:solidFill>
              </a:rPr>
              <a:t>We teach that if 60+ minutes have elapsed between BG check and meal delivery/insulin dosing, the BG must be rechecked</a:t>
            </a:r>
          </a:p>
          <a:p>
            <a:pPr marL="285750" lvl="0" indent="-285750">
              <a:buFont typeface="Arial" panose="020B0604020202020204" pitchFamily="34" charset="0"/>
              <a:buChar char="•"/>
            </a:pPr>
            <a:r>
              <a:rPr lang="en-US" sz="1400" dirty="0">
                <a:solidFill>
                  <a:schemeClr val="tx1"/>
                </a:solidFill>
              </a:rPr>
              <a:t>75 minutes</a:t>
            </a:r>
          </a:p>
          <a:p>
            <a:pPr marL="285750" lvl="0" indent="-285750">
              <a:buFont typeface="Arial" panose="020B0604020202020204" pitchFamily="34" charset="0"/>
              <a:buChar char="•"/>
            </a:pPr>
            <a:r>
              <a:rPr lang="en-US" sz="1400" dirty="0">
                <a:solidFill>
                  <a:schemeClr val="tx1"/>
                </a:solidFill>
              </a:rPr>
              <a:t>Immediately after completion of meal</a:t>
            </a:r>
          </a:p>
          <a:p>
            <a:pPr marL="285750" lvl="0" indent="-285750">
              <a:buFont typeface="Arial" panose="020B0604020202020204" pitchFamily="34" charset="0"/>
              <a:buChar char="•"/>
            </a:pPr>
            <a:r>
              <a:rPr lang="en-US" sz="1400" dirty="0">
                <a:solidFill>
                  <a:schemeClr val="tx1"/>
                </a:solidFill>
              </a:rPr>
              <a:t>&lt;45 minutes</a:t>
            </a:r>
          </a:p>
          <a:p>
            <a:pPr marL="285750" lvl="0" indent="-285750">
              <a:buFont typeface="Arial" panose="020B0604020202020204" pitchFamily="34" charset="0"/>
              <a:buChar char="•"/>
            </a:pPr>
            <a:r>
              <a:rPr lang="en-US" sz="1400" dirty="0">
                <a:solidFill>
                  <a:schemeClr val="tx1"/>
                </a:solidFill>
              </a:rPr>
              <a:t>But this is not happening</a:t>
            </a:r>
          </a:p>
          <a:p>
            <a:pPr marL="285750" lvl="0" indent="-285750">
              <a:buFont typeface="Arial" panose="020B0604020202020204" pitchFamily="34" charset="0"/>
              <a:buChar char="•"/>
            </a:pPr>
            <a:r>
              <a:rPr lang="en-US" sz="1400" dirty="0">
                <a:solidFill>
                  <a:schemeClr val="tx1"/>
                </a:solidFill>
              </a:rPr>
              <a:t>30-&lt;45 minutes</a:t>
            </a:r>
          </a:p>
          <a:p>
            <a:pPr marL="285750" lvl="0" indent="-285750">
              <a:buFont typeface="Arial" panose="020B0604020202020204" pitchFamily="34" charset="0"/>
              <a:buChar char="•"/>
            </a:pPr>
            <a:r>
              <a:rPr lang="en-US" sz="1400" dirty="0">
                <a:solidFill>
                  <a:schemeClr val="tx1"/>
                </a:solidFill>
              </a:rPr>
              <a:t>Our hospital expectation is at least ½ hour before a meal but there is a variation of practice on some units. At times the POC is being done 1-2 hours before the meal arrives and the RN administering the correction scale if needed.</a:t>
            </a:r>
          </a:p>
          <a:p>
            <a:pPr marL="285750" lvl="0" indent="-285750">
              <a:buFont typeface="Arial" panose="020B0604020202020204" pitchFamily="34" charset="0"/>
              <a:buChar char="•"/>
            </a:pPr>
            <a:r>
              <a:rPr lang="en-US" sz="1400" dirty="0">
                <a:solidFill>
                  <a:schemeClr val="tx1"/>
                </a:solidFill>
              </a:rPr>
              <a:t>No determined time frame, 8a – 12n- 5p are times on EMAR</a:t>
            </a:r>
          </a:p>
          <a:p>
            <a:pPr marL="285750" lvl="0" indent="-285750">
              <a:buFont typeface="Arial" panose="020B0604020202020204" pitchFamily="34" charset="0"/>
              <a:buChar char="•"/>
            </a:pPr>
            <a:r>
              <a:rPr lang="en-US" sz="1400" dirty="0">
                <a:solidFill>
                  <a:schemeClr val="tx1"/>
                </a:solidFill>
              </a:rPr>
              <a:t>60 minutes is getting CHO coverage and correction at same time.</a:t>
            </a:r>
          </a:p>
          <a:p>
            <a:pPr marL="285750" lvl="0" indent="-285750">
              <a:buFont typeface="Arial" panose="020B0604020202020204" pitchFamily="34" charset="0"/>
              <a:buChar char="•"/>
            </a:pPr>
            <a:r>
              <a:rPr lang="en-US" sz="1400" dirty="0">
                <a:solidFill>
                  <a:schemeClr val="tx1"/>
                </a:solidFill>
              </a:rPr>
              <a:t>There is no policy and meal time insulin is delivered whenever it is in the window for nursing to deliver it. Most mealtime insulin is sliding scale, unless requested by myself for a set dose plus sliding scale. Most of our patients are not on carb ratios and when they are, I practically have to “baby” the situation to make sure that insulin and meal delivery is within an appropriate time frame. And then I educate and educate and educate more about how the insulin should be delivered.</a:t>
            </a:r>
          </a:p>
          <a:p>
            <a:pPr marL="285750" lvl="0" indent="-285750">
              <a:buFont typeface="Arial" panose="020B0604020202020204" pitchFamily="34" charset="0"/>
              <a:buChar char="•"/>
            </a:pPr>
            <a:r>
              <a:rPr lang="en-US" sz="1400" dirty="0">
                <a:solidFill>
                  <a:schemeClr val="tx1"/>
                </a:solidFill>
              </a:rPr>
              <a:t>45 mins</a:t>
            </a:r>
          </a:p>
          <a:p>
            <a:pPr marL="285750" indent="-285750">
              <a:buFont typeface="Arial" panose="020B0604020202020204" pitchFamily="34" charset="0"/>
              <a:buChar char="•"/>
            </a:pPr>
            <a:r>
              <a:rPr lang="en-US" sz="1400" dirty="0">
                <a:solidFill>
                  <a:schemeClr val="tx1"/>
                </a:solidFill>
              </a:rPr>
              <a:t>&lt;30 min with set doses; &lt;60 min with I:C rations</a:t>
            </a:r>
            <a:endParaRPr lang="en-US" sz="1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153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8: </a:t>
            </a:r>
          </a:p>
          <a:p>
            <a:pPr lvl="0">
              <a:buClr>
                <a:srgbClr val="E48312"/>
              </a:buClr>
            </a:pPr>
            <a:r>
              <a:rPr lang="en-US" sz="1800" dirty="0">
                <a:latin typeface="Candara" panose="020E0502030303020204" pitchFamily="34" charset="0"/>
              </a:rPr>
              <a:t>Sometimes there are unexpected delays with meal delivery. At our hospital, there is an expectation that blood glucose monitoring will be repeated if the tray was delivered more than _______ minutes after initial glucose monitoring.</a:t>
            </a:r>
            <a:endParaRPr lang="en-US" sz="1800" b="1" dirty="0">
              <a:solidFill>
                <a:prstClr val="white"/>
              </a:solidFill>
              <a:latin typeface="Candara" panose="020E0502030303020204" pitchFamily="34" charset="0"/>
            </a:endParaRPr>
          </a:p>
          <a:p>
            <a:endParaRPr lang="en-US" dirty="0"/>
          </a:p>
        </p:txBody>
      </p:sp>
      <p:pic>
        <p:nvPicPr>
          <p:cNvPr id="5" name="Picture 4">
            <a:extLst>
              <a:ext uri="{FF2B5EF4-FFF2-40B4-BE49-F238E27FC236}">
                <a16:creationId xmlns:a16="http://schemas.microsoft.com/office/drawing/2014/main" id="{2E38626E-5ECA-4EE3-897F-9FDFBFD21ED3}"/>
              </a:ext>
            </a:extLst>
          </p:cNvPr>
          <p:cNvPicPr>
            <a:picLocks noChangeAspect="1"/>
          </p:cNvPicPr>
          <p:nvPr/>
        </p:nvPicPr>
        <p:blipFill>
          <a:blip r:embed="rId2"/>
          <a:stretch>
            <a:fillRect/>
          </a:stretch>
        </p:blipFill>
        <p:spPr>
          <a:xfrm>
            <a:off x="5024960" y="124123"/>
            <a:ext cx="6087216" cy="4293378"/>
          </a:xfrm>
          <a:prstGeom prst="rect">
            <a:avLst/>
          </a:prstGeom>
          <a:ln>
            <a:noFill/>
          </a:ln>
          <a:effectLst>
            <a:outerShdw blurRad="190500" algn="tl" rotWithShape="0">
              <a:srgbClr val="000000">
                <a:alpha val="70000"/>
              </a:srgbClr>
            </a:outerShdw>
          </a:effectLst>
        </p:spPr>
      </p:pic>
      <p:sp>
        <p:nvSpPr>
          <p:cNvPr id="6" name="Speech Bubble: Rectangle with Corners Rounded 5">
            <a:extLst>
              <a:ext uri="{FF2B5EF4-FFF2-40B4-BE49-F238E27FC236}">
                <a16:creationId xmlns:a16="http://schemas.microsoft.com/office/drawing/2014/main" id="{B0051A5C-20A7-45D8-B47E-FA28E2E5D7C3}"/>
              </a:ext>
            </a:extLst>
          </p:cNvPr>
          <p:cNvSpPr/>
          <p:nvPr/>
        </p:nvSpPr>
        <p:spPr>
          <a:xfrm>
            <a:off x="4206240" y="4632958"/>
            <a:ext cx="7837713" cy="2120538"/>
          </a:xfrm>
          <a:prstGeom prst="wedgeRoundRectCallout">
            <a:avLst>
              <a:gd name="adj1" fmla="val 21981"/>
              <a:gd name="adj2" fmla="val -59566"/>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0070C0"/>
                </a:solidFill>
              </a:rPr>
              <a:t>Comments:</a:t>
            </a:r>
          </a:p>
          <a:p>
            <a:pPr marL="227013" lvl="0" indent="-227013">
              <a:buFont typeface="Arial" panose="020B0604020202020204" pitchFamily="34" charset="0"/>
              <a:buChar char="•"/>
            </a:pPr>
            <a:r>
              <a:rPr lang="en-US" sz="1400" dirty="0">
                <a:solidFill>
                  <a:schemeClr val="tx1"/>
                </a:solidFill>
              </a:rPr>
              <a:t>Insulin only </a:t>
            </a:r>
            <a:r>
              <a:rPr lang="en-US" sz="1400" dirty="0" err="1">
                <a:solidFill>
                  <a:schemeClr val="tx1"/>
                </a:solidFill>
              </a:rPr>
              <a:t>adminstered</a:t>
            </a:r>
            <a:r>
              <a:rPr lang="en-US" sz="1400" dirty="0">
                <a:solidFill>
                  <a:schemeClr val="tx1"/>
                </a:solidFill>
              </a:rPr>
              <a:t> after tray is in room</a:t>
            </a:r>
          </a:p>
          <a:p>
            <a:pPr marL="227013" lvl="0" indent="-227013">
              <a:buFont typeface="Arial" panose="020B0604020202020204" pitchFamily="34" charset="0"/>
              <a:buChar char="•"/>
            </a:pPr>
            <a:r>
              <a:rPr lang="en-US" sz="1400" dirty="0">
                <a:solidFill>
                  <a:schemeClr val="tx1"/>
                </a:solidFill>
              </a:rPr>
              <a:t>PWD Trays are delivered to the nurses desk not the PWD rooms </a:t>
            </a:r>
          </a:p>
          <a:p>
            <a:pPr marL="227013" lvl="0" indent="-227013">
              <a:buFont typeface="Arial" panose="020B0604020202020204" pitchFamily="34" charset="0"/>
              <a:buChar char="•"/>
            </a:pPr>
            <a:r>
              <a:rPr lang="en-US" sz="1400" dirty="0">
                <a:solidFill>
                  <a:schemeClr val="tx1"/>
                </a:solidFill>
              </a:rPr>
              <a:t>repeat is recommended but not in policy </a:t>
            </a:r>
          </a:p>
          <a:p>
            <a:pPr marL="227013" lvl="0" indent="-227013">
              <a:buFont typeface="Arial" panose="020B0604020202020204" pitchFamily="34" charset="0"/>
              <a:buChar char="•"/>
            </a:pPr>
            <a:r>
              <a:rPr lang="en-US" sz="1400" dirty="0">
                <a:solidFill>
                  <a:schemeClr val="tx1"/>
                </a:solidFill>
              </a:rPr>
              <a:t>They would only recheck after 30 minutes if a correction dose was involved</a:t>
            </a:r>
          </a:p>
          <a:p>
            <a:pPr marL="227013" lvl="0" indent="-227013">
              <a:buFont typeface="Arial" panose="020B0604020202020204" pitchFamily="34" charset="0"/>
              <a:buChar char="•"/>
            </a:pPr>
            <a:r>
              <a:rPr lang="en-US" sz="1400" dirty="0">
                <a:solidFill>
                  <a:schemeClr val="tx1"/>
                </a:solidFill>
              </a:rPr>
              <a:t>45 minutes</a:t>
            </a:r>
          </a:p>
          <a:p>
            <a:pPr marL="227013" lvl="0" indent="-227013">
              <a:buFont typeface="Arial" panose="020B0604020202020204" pitchFamily="34" charset="0"/>
              <a:buChar char="•"/>
            </a:pPr>
            <a:r>
              <a:rPr lang="en-US" sz="1400" dirty="0">
                <a:solidFill>
                  <a:schemeClr val="tx1"/>
                </a:solidFill>
              </a:rPr>
              <a:t>the person who delivers the tray </a:t>
            </a:r>
            <a:r>
              <a:rPr lang="en-US" sz="1400" dirty="0" err="1">
                <a:solidFill>
                  <a:schemeClr val="tx1"/>
                </a:solidFill>
              </a:rPr>
              <a:t>voceras</a:t>
            </a:r>
            <a:r>
              <a:rPr lang="en-US" sz="1400" dirty="0">
                <a:solidFill>
                  <a:schemeClr val="tx1"/>
                </a:solidFill>
              </a:rPr>
              <a:t> the person who is doing the blood glucose test ( the PCT0 and the nurse responsible for the patient when they are leaving the kitchen </a:t>
            </a:r>
            <a:r>
              <a:rPr lang="en-US" sz="1400" dirty="0" err="1">
                <a:solidFill>
                  <a:schemeClr val="tx1"/>
                </a:solidFill>
              </a:rPr>
              <a:t>THe</a:t>
            </a:r>
            <a:r>
              <a:rPr lang="en-US" sz="1400" dirty="0">
                <a:solidFill>
                  <a:schemeClr val="tx1"/>
                </a:solidFill>
              </a:rPr>
              <a:t> </a:t>
            </a:r>
            <a:r>
              <a:rPr lang="en-US" sz="1400" dirty="0" err="1">
                <a:solidFill>
                  <a:schemeClr val="tx1"/>
                </a:solidFill>
              </a:rPr>
              <a:t>PCt</a:t>
            </a:r>
            <a:r>
              <a:rPr lang="en-US" sz="1400" dirty="0">
                <a:solidFill>
                  <a:schemeClr val="tx1"/>
                </a:solidFill>
              </a:rPr>
              <a:t> then does the test and notifies the nurse of result so that she can administer the insulin</a:t>
            </a:r>
          </a:p>
          <a:p>
            <a:pPr marL="227013" lvl="0" indent="-227013">
              <a:buFont typeface="Arial" panose="020B0604020202020204" pitchFamily="34" charset="0"/>
              <a:buChar char="•"/>
            </a:pPr>
            <a:r>
              <a:rPr lang="en-US" sz="1400" dirty="0">
                <a:solidFill>
                  <a:schemeClr val="tx1"/>
                </a:solidFill>
              </a:rPr>
              <a:t>We do not do </a:t>
            </a:r>
            <a:r>
              <a:rPr lang="en-US" sz="1400" dirty="0" err="1">
                <a:solidFill>
                  <a:schemeClr val="tx1"/>
                </a:solidFill>
              </a:rPr>
              <a:t>accu</a:t>
            </a:r>
            <a:r>
              <a:rPr lang="en-US" sz="1400" dirty="0">
                <a:solidFill>
                  <a:schemeClr val="tx1"/>
                </a:solidFill>
              </a:rPr>
              <a:t> check if tray is not present to avoid the meal delay issue </a:t>
            </a:r>
          </a:p>
        </p:txBody>
      </p:sp>
    </p:spTree>
    <p:extLst>
      <p:ext uri="{BB962C8B-B14F-4D97-AF65-F5344CB8AC3E}">
        <p14:creationId xmlns:p14="http://schemas.microsoft.com/office/powerpoint/2010/main" val="120339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normAutofit/>
          </a:bodyPr>
          <a:lstStyle/>
          <a:p>
            <a:pPr lvl="0">
              <a:buClr>
                <a:srgbClr val="E48312"/>
              </a:buClr>
            </a:pPr>
            <a:r>
              <a:rPr lang="en-US" sz="2800" b="1" dirty="0">
                <a:solidFill>
                  <a:prstClr val="white"/>
                </a:solidFill>
                <a:latin typeface="Candara" panose="020E0502030303020204" pitchFamily="34" charset="0"/>
              </a:rPr>
              <a:t>Question 9:</a:t>
            </a:r>
          </a:p>
          <a:p>
            <a:pPr lvl="0">
              <a:buClr>
                <a:srgbClr val="E48312"/>
              </a:buClr>
            </a:pPr>
            <a:r>
              <a:rPr lang="en-US" sz="2400" b="1" dirty="0">
                <a:solidFill>
                  <a:prstClr val="white"/>
                </a:solidFill>
                <a:latin typeface="Candara" panose="020E0502030303020204" pitchFamily="34" charset="0"/>
              </a:rPr>
              <a:t>What strategies are employed to alert unit staff (PCT/NA/RN) about meals being ordered and meals being delivered to the unit/patient? </a:t>
            </a:r>
          </a:p>
          <a:p>
            <a:endParaRPr lang="en-US" dirty="0"/>
          </a:p>
        </p:txBody>
      </p:sp>
      <p:pic>
        <p:nvPicPr>
          <p:cNvPr id="9" name="Picture 8">
            <a:extLst>
              <a:ext uri="{FF2B5EF4-FFF2-40B4-BE49-F238E27FC236}">
                <a16:creationId xmlns:a16="http://schemas.microsoft.com/office/drawing/2014/main" id="{ECCD4662-97CD-4487-A05D-4C50C8BCDECD}"/>
              </a:ext>
            </a:extLst>
          </p:cNvPr>
          <p:cNvPicPr>
            <a:picLocks noChangeAspect="1"/>
          </p:cNvPicPr>
          <p:nvPr/>
        </p:nvPicPr>
        <p:blipFill>
          <a:blip r:embed="rId2"/>
          <a:stretch>
            <a:fillRect/>
          </a:stretch>
        </p:blipFill>
        <p:spPr>
          <a:xfrm>
            <a:off x="4928387" y="4231747"/>
            <a:ext cx="6550172" cy="2456012"/>
          </a:xfrm>
          <a:prstGeom prst="rect">
            <a:avLst/>
          </a:prstGeom>
          <a:ln>
            <a:noFill/>
          </a:ln>
          <a:effectLst>
            <a:outerShdw blurRad="190500" algn="tl" rotWithShape="0">
              <a:srgbClr val="000000">
                <a:alpha val="70000"/>
              </a:srgbClr>
            </a:outerShdw>
          </a:effectLst>
        </p:spPr>
      </p:pic>
      <p:pic>
        <p:nvPicPr>
          <p:cNvPr id="2" name="Picture 1">
            <a:extLst>
              <a:ext uri="{FF2B5EF4-FFF2-40B4-BE49-F238E27FC236}">
                <a16:creationId xmlns:a16="http://schemas.microsoft.com/office/drawing/2014/main" id="{D6166CF2-1B59-42FE-B5C4-7F2FB65A9903}"/>
              </a:ext>
            </a:extLst>
          </p:cNvPr>
          <p:cNvPicPr>
            <a:picLocks noChangeAspect="1"/>
          </p:cNvPicPr>
          <p:nvPr/>
        </p:nvPicPr>
        <p:blipFill>
          <a:blip r:embed="rId3"/>
          <a:stretch>
            <a:fillRect/>
          </a:stretch>
        </p:blipFill>
        <p:spPr>
          <a:xfrm>
            <a:off x="4415245" y="74447"/>
            <a:ext cx="7319555" cy="4008033"/>
          </a:xfrm>
          <a:prstGeom prst="rect">
            <a:avLst/>
          </a:prstGeom>
          <a:ln>
            <a:noFill/>
          </a:ln>
          <a:effectLst>
            <a:outerShdw blurRad="190500" algn="tl" rotWithShape="0">
              <a:srgbClr val="000000">
                <a:alpha val="70000"/>
              </a:srgbClr>
            </a:outerShdw>
          </a:effectLst>
        </p:spPr>
      </p:pic>
      <p:sp>
        <p:nvSpPr>
          <p:cNvPr id="6" name="Speech Bubble: Rectangle with Corners Rounded 5">
            <a:extLst>
              <a:ext uri="{FF2B5EF4-FFF2-40B4-BE49-F238E27FC236}">
                <a16:creationId xmlns:a16="http://schemas.microsoft.com/office/drawing/2014/main" id="{FDF04748-5A33-466D-BD2F-6483E034E719}"/>
              </a:ext>
            </a:extLst>
          </p:cNvPr>
          <p:cNvSpPr/>
          <p:nvPr/>
        </p:nvSpPr>
        <p:spPr>
          <a:xfrm>
            <a:off x="6932023" y="6409509"/>
            <a:ext cx="3074126" cy="278250"/>
          </a:xfrm>
          <a:prstGeom prst="wedgeRoundRectCallout">
            <a:avLst>
              <a:gd name="adj1" fmla="val 8615"/>
              <a:gd name="adj2" fmla="val -90265"/>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Comments: </a:t>
            </a:r>
            <a:r>
              <a:rPr lang="en-US" sz="1400" i="1" dirty="0">
                <a:solidFill>
                  <a:schemeClr val="tx1"/>
                </a:solidFill>
              </a:rPr>
              <a:t>See next slide</a:t>
            </a:r>
          </a:p>
        </p:txBody>
      </p:sp>
    </p:spTree>
    <p:extLst>
      <p:ext uri="{BB962C8B-B14F-4D97-AF65-F5344CB8AC3E}">
        <p14:creationId xmlns:p14="http://schemas.microsoft.com/office/powerpoint/2010/main" val="206020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normAutofit/>
          </a:bodyPr>
          <a:lstStyle/>
          <a:p>
            <a:pPr lvl="0">
              <a:buClr>
                <a:srgbClr val="E48312"/>
              </a:buClr>
            </a:pPr>
            <a:r>
              <a:rPr lang="en-US" sz="2800" b="1" dirty="0">
                <a:solidFill>
                  <a:prstClr val="white"/>
                </a:solidFill>
                <a:latin typeface="Candara" panose="020E0502030303020204" pitchFamily="34" charset="0"/>
              </a:rPr>
              <a:t>Question 9:</a:t>
            </a:r>
          </a:p>
          <a:p>
            <a:pPr lvl="0">
              <a:buClr>
                <a:srgbClr val="E48312"/>
              </a:buClr>
            </a:pPr>
            <a:r>
              <a:rPr lang="en-US" sz="2400" b="1" dirty="0">
                <a:solidFill>
                  <a:prstClr val="white"/>
                </a:solidFill>
                <a:latin typeface="Candara" panose="020E0502030303020204" pitchFamily="34" charset="0"/>
              </a:rPr>
              <a:t>What strategies are employed to alert unit staff (PCT/NA/RN) about meals being ordered and meals being delivered to the unit/patient? </a:t>
            </a:r>
          </a:p>
          <a:p>
            <a:endParaRPr lang="en-US" dirty="0"/>
          </a:p>
        </p:txBody>
      </p:sp>
      <p:sp>
        <p:nvSpPr>
          <p:cNvPr id="6" name="Speech Bubble: Rectangle with Corners Rounded 5">
            <a:extLst>
              <a:ext uri="{FF2B5EF4-FFF2-40B4-BE49-F238E27FC236}">
                <a16:creationId xmlns:a16="http://schemas.microsoft.com/office/drawing/2014/main" id="{C66B4D63-B403-4D3A-967C-836E4A7660CC}"/>
              </a:ext>
            </a:extLst>
          </p:cNvPr>
          <p:cNvSpPr/>
          <p:nvPr/>
        </p:nvSpPr>
        <p:spPr>
          <a:xfrm>
            <a:off x="4711338" y="365958"/>
            <a:ext cx="6818812" cy="5939246"/>
          </a:xfrm>
          <a:prstGeom prst="wedgeRoundRectCallout">
            <a:avLst>
              <a:gd name="adj1" fmla="val 2386"/>
              <a:gd name="adj2" fmla="val 54833"/>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0070C0"/>
                </a:solidFill>
              </a:rPr>
              <a:t>Comments:</a:t>
            </a:r>
          </a:p>
          <a:p>
            <a:pPr marL="285750" lvl="0" indent="-285750">
              <a:buFont typeface="Arial" panose="020B0604020202020204" pitchFamily="34" charset="0"/>
              <a:buChar char="•"/>
            </a:pPr>
            <a:r>
              <a:rPr lang="en-US" sz="1600" dirty="0">
                <a:solidFill>
                  <a:schemeClr val="tx1"/>
                </a:solidFill>
              </a:rPr>
              <a:t>Each floor is aware of their standard delivery times.</a:t>
            </a:r>
          </a:p>
          <a:p>
            <a:pPr marL="285750" lvl="0" indent="-285750">
              <a:buFont typeface="Arial" panose="020B0604020202020204" pitchFamily="34" charset="0"/>
              <a:buChar char="•"/>
            </a:pPr>
            <a:r>
              <a:rPr lang="en-US" sz="1600" dirty="0">
                <a:solidFill>
                  <a:schemeClr val="tx1"/>
                </a:solidFill>
              </a:rPr>
              <a:t>It is mandatory that a nurse or unit coordinator signs for the tray- and the nurse is responsible for taking the tray in room and giving insulin injection</a:t>
            </a:r>
          </a:p>
          <a:p>
            <a:pPr marL="285750" lvl="0" indent="-285750">
              <a:buFont typeface="Arial" panose="020B0604020202020204" pitchFamily="34" charset="0"/>
              <a:buChar char="•"/>
            </a:pPr>
            <a:r>
              <a:rPr lang="en-US" sz="1600" dirty="0">
                <a:solidFill>
                  <a:schemeClr val="tx1"/>
                </a:solidFill>
              </a:rPr>
              <a:t>Texts are sent to pilot unit staff only (at present). A variety of different strategies (tent cards, call light, leaving at desk, etc.) have all been implemented on different units, but no consistent (and enduring) practice.</a:t>
            </a:r>
          </a:p>
          <a:p>
            <a:pPr marL="285750" lvl="0" indent="-285750">
              <a:buFont typeface="Arial" panose="020B0604020202020204" pitchFamily="34" charset="0"/>
              <a:buChar char="•"/>
            </a:pPr>
            <a:r>
              <a:rPr lang="en-US" sz="1600" dirty="0">
                <a:solidFill>
                  <a:schemeClr val="tx1"/>
                </a:solidFill>
              </a:rPr>
              <a:t>To secretary then to RN via </a:t>
            </a:r>
            <a:r>
              <a:rPr lang="en-US" sz="1600" dirty="0" err="1">
                <a:solidFill>
                  <a:schemeClr val="tx1"/>
                </a:solidFill>
              </a:rPr>
              <a:t>vocera</a:t>
            </a:r>
            <a:endParaRPr lang="en-US" sz="1600" dirty="0">
              <a:solidFill>
                <a:schemeClr val="tx1"/>
              </a:solidFill>
            </a:endParaRPr>
          </a:p>
          <a:p>
            <a:pPr marL="285750" lvl="0" indent="-285750">
              <a:buFont typeface="Arial" panose="020B0604020202020204" pitchFamily="34" charset="0"/>
              <a:buChar char="•"/>
            </a:pPr>
            <a:r>
              <a:rPr lang="en-US" sz="1600" dirty="0">
                <a:solidFill>
                  <a:schemeClr val="tx1"/>
                </a:solidFill>
              </a:rPr>
              <a:t>We had an on demand system with alerts built through the process, but this is not happening.</a:t>
            </a:r>
          </a:p>
          <a:p>
            <a:pPr marL="285750" lvl="0" indent="-285750">
              <a:buFont typeface="Arial" panose="020B0604020202020204" pitchFamily="34" charset="0"/>
              <a:buChar char="•"/>
            </a:pPr>
            <a:r>
              <a:rPr lang="en-US" sz="1600" dirty="0">
                <a:solidFill>
                  <a:schemeClr val="tx1"/>
                </a:solidFill>
              </a:rPr>
              <a:t>Unit secretary announces overhead when trays are on the unit. </a:t>
            </a:r>
          </a:p>
          <a:p>
            <a:pPr marL="285750" lvl="0" indent="-285750">
              <a:buFont typeface="Arial" panose="020B0604020202020204" pitchFamily="34" charset="0"/>
              <a:buChar char="•"/>
            </a:pPr>
            <a:r>
              <a:rPr lang="en-US" sz="1600" dirty="0">
                <a:solidFill>
                  <a:schemeClr val="tx1"/>
                </a:solidFill>
              </a:rPr>
              <a:t>Our CNAs only check BGs if tray has been ordered</a:t>
            </a:r>
          </a:p>
          <a:p>
            <a:pPr marL="285750" lvl="0" indent="-285750">
              <a:buFont typeface="Arial" panose="020B0604020202020204" pitchFamily="34" charset="0"/>
              <a:buChar char="•"/>
            </a:pPr>
            <a:r>
              <a:rPr lang="en-US" sz="1600" dirty="0">
                <a:solidFill>
                  <a:schemeClr val="tx1"/>
                </a:solidFill>
              </a:rPr>
              <a:t>We have set meal times</a:t>
            </a:r>
          </a:p>
          <a:p>
            <a:pPr marL="285750" lvl="0" indent="-285750">
              <a:buFont typeface="Arial" panose="020B0604020202020204" pitchFamily="34" charset="0"/>
              <a:buChar char="•"/>
            </a:pPr>
            <a:r>
              <a:rPr lang="en-US" sz="1600" dirty="0">
                <a:solidFill>
                  <a:schemeClr val="tx1"/>
                </a:solidFill>
              </a:rPr>
              <a:t>Tray held only for precaution patients</a:t>
            </a:r>
          </a:p>
          <a:p>
            <a:pPr marL="285750" lvl="0" indent="-285750">
              <a:buFont typeface="Arial" panose="020B0604020202020204" pitchFamily="34" charset="0"/>
              <a:buChar char="•"/>
            </a:pPr>
            <a:r>
              <a:rPr lang="en-US" sz="1600" dirty="0">
                <a:solidFill>
                  <a:schemeClr val="tx1"/>
                </a:solidFill>
              </a:rPr>
              <a:t>We are in the process of implementing a text to the PCT or nurse when tray is ordered and another alert when the tray is delivered</a:t>
            </a:r>
          </a:p>
          <a:p>
            <a:pPr marL="285750" lvl="0" indent="-285750">
              <a:buFont typeface="Arial" panose="020B0604020202020204" pitchFamily="34" charset="0"/>
              <a:buChar char="•"/>
            </a:pPr>
            <a:r>
              <a:rPr lang="en-US" sz="1600" dirty="0">
                <a:solidFill>
                  <a:schemeClr val="tx1"/>
                </a:solidFill>
              </a:rPr>
              <a:t>There is an inconsistency on each unit.</a:t>
            </a:r>
          </a:p>
          <a:p>
            <a:pPr marL="285750" lvl="0" indent="-285750">
              <a:buFont typeface="Arial" panose="020B0604020202020204" pitchFamily="34" charset="0"/>
              <a:buChar char="•"/>
            </a:pPr>
            <a:r>
              <a:rPr lang="en-US" sz="1600" dirty="0">
                <a:solidFill>
                  <a:schemeClr val="tx1"/>
                </a:solidFill>
              </a:rPr>
              <a:t>A few units announce that trays are on the unit, prepare patients</a:t>
            </a:r>
          </a:p>
          <a:p>
            <a:pPr marL="285750" lvl="0" indent="-285750">
              <a:buFont typeface="Arial" panose="020B0604020202020204" pitchFamily="34" charset="0"/>
              <a:buChar char="•"/>
            </a:pPr>
            <a:r>
              <a:rPr lang="en-US" sz="1600" dirty="0">
                <a:solidFill>
                  <a:schemeClr val="tx1"/>
                </a:solidFill>
              </a:rPr>
              <a:t>Dietary Hostesses call unit when they are leaving the kitchen with the trays, we do not have “on demand”</a:t>
            </a:r>
          </a:p>
          <a:p>
            <a:pPr marL="285750" indent="-285750">
              <a:buFont typeface="Arial" panose="020B0604020202020204" pitchFamily="34" charset="0"/>
              <a:buChar char="•"/>
            </a:pPr>
            <a:endParaRPr lang="en-US" sz="1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459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normAutofit/>
          </a:bodyPr>
          <a:lstStyle/>
          <a:p>
            <a:pPr lvl="0">
              <a:buClr>
                <a:srgbClr val="E48312"/>
              </a:buClr>
            </a:pPr>
            <a:r>
              <a:rPr lang="en-US" sz="2800" b="1" dirty="0">
                <a:solidFill>
                  <a:prstClr val="white"/>
                </a:solidFill>
                <a:latin typeface="Candara" panose="020E0502030303020204" pitchFamily="34" charset="0"/>
              </a:rPr>
              <a:t>Question 10: </a:t>
            </a:r>
          </a:p>
          <a:p>
            <a:pPr lvl="0">
              <a:buClr>
                <a:srgbClr val="E48312"/>
              </a:buClr>
            </a:pPr>
            <a:r>
              <a:rPr lang="en-US" sz="2400" b="1" dirty="0">
                <a:solidFill>
                  <a:prstClr val="white"/>
                </a:solidFill>
                <a:latin typeface="Candara" panose="020E0502030303020204" pitchFamily="34" charset="0"/>
              </a:rPr>
              <a:t>True or False:</a:t>
            </a:r>
          </a:p>
          <a:p>
            <a:pPr lvl="0">
              <a:buClr>
                <a:srgbClr val="E48312"/>
              </a:buClr>
            </a:pPr>
            <a:r>
              <a:rPr lang="en-US" sz="2400" b="1" dirty="0">
                <a:solidFill>
                  <a:prstClr val="white"/>
                </a:solidFill>
                <a:latin typeface="Candara" panose="020E0502030303020204" pitchFamily="34" charset="0"/>
              </a:rPr>
              <a:t>Tray delivery staff have a way of knowing which patients have point of care glucose monitoring orders and/or insulin orders</a:t>
            </a:r>
          </a:p>
          <a:p>
            <a:endParaRPr lang="en-US" dirty="0"/>
          </a:p>
        </p:txBody>
      </p:sp>
      <p:pic>
        <p:nvPicPr>
          <p:cNvPr id="2" name="Picture 1">
            <a:extLst>
              <a:ext uri="{FF2B5EF4-FFF2-40B4-BE49-F238E27FC236}">
                <a16:creationId xmlns:a16="http://schemas.microsoft.com/office/drawing/2014/main" id="{407A61AD-618A-4AF2-9CAD-B6FDCA016DA1}"/>
              </a:ext>
            </a:extLst>
          </p:cNvPr>
          <p:cNvPicPr>
            <a:picLocks noChangeAspect="1"/>
          </p:cNvPicPr>
          <p:nvPr/>
        </p:nvPicPr>
        <p:blipFill>
          <a:blip r:embed="rId2"/>
          <a:stretch>
            <a:fillRect/>
          </a:stretch>
        </p:blipFill>
        <p:spPr>
          <a:xfrm>
            <a:off x="4627523" y="1200594"/>
            <a:ext cx="7404452" cy="3916681"/>
          </a:xfrm>
          <a:prstGeom prst="rect">
            <a:avLst/>
          </a:prstGeom>
          <a:ln>
            <a:noFill/>
          </a:ln>
          <a:effectLst>
            <a:outerShdw blurRad="190500" algn="tl" rotWithShape="0">
              <a:srgbClr val="000000">
                <a:alpha val="70000"/>
              </a:srgbClr>
            </a:outerShdw>
          </a:effectLst>
        </p:spPr>
      </p:pic>
      <p:sp>
        <p:nvSpPr>
          <p:cNvPr id="5" name="Speech Bubble: Rectangle with Corners Rounded 4">
            <a:extLst>
              <a:ext uri="{FF2B5EF4-FFF2-40B4-BE49-F238E27FC236}">
                <a16:creationId xmlns:a16="http://schemas.microsoft.com/office/drawing/2014/main" id="{E28660B3-D77F-47A3-9A97-DEFF7E3C7876}"/>
              </a:ext>
            </a:extLst>
          </p:cNvPr>
          <p:cNvSpPr/>
          <p:nvPr/>
        </p:nvSpPr>
        <p:spPr>
          <a:xfrm>
            <a:off x="6792686" y="6409509"/>
            <a:ext cx="3074126" cy="278250"/>
          </a:xfrm>
          <a:prstGeom prst="wedgeRoundRectCallout">
            <a:avLst>
              <a:gd name="adj1" fmla="val 8615"/>
              <a:gd name="adj2" fmla="val -90265"/>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Comments: </a:t>
            </a:r>
            <a:r>
              <a:rPr lang="en-US" sz="1400" i="1" dirty="0">
                <a:solidFill>
                  <a:schemeClr val="tx1"/>
                </a:solidFill>
              </a:rPr>
              <a:t>See next slide</a:t>
            </a:r>
          </a:p>
        </p:txBody>
      </p:sp>
    </p:spTree>
    <p:extLst>
      <p:ext uri="{BB962C8B-B14F-4D97-AF65-F5344CB8AC3E}">
        <p14:creationId xmlns:p14="http://schemas.microsoft.com/office/powerpoint/2010/main" val="3863077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normAutofit/>
          </a:bodyPr>
          <a:lstStyle/>
          <a:p>
            <a:pPr lvl="0">
              <a:buClr>
                <a:srgbClr val="E48312"/>
              </a:buClr>
            </a:pPr>
            <a:r>
              <a:rPr lang="en-US" sz="2800" b="1" dirty="0">
                <a:solidFill>
                  <a:prstClr val="white"/>
                </a:solidFill>
                <a:latin typeface="Candara" panose="020E0502030303020204" pitchFamily="34" charset="0"/>
              </a:rPr>
              <a:t>Question 10: </a:t>
            </a:r>
          </a:p>
          <a:p>
            <a:pPr lvl="0">
              <a:buClr>
                <a:srgbClr val="E48312"/>
              </a:buClr>
            </a:pPr>
            <a:r>
              <a:rPr lang="en-US" sz="2400" b="1" dirty="0">
                <a:solidFill>
                  <a:prstClr val="white"/>
                </a:solidFill>
                <a:latin typeface="Candara" panose="020E0502030303020204" pitchFamily="34" charset="0"/>
              </a:rPr>
              <a:t>True or False:</a:t>
            </a:r>
          </a:p>
          <a:p>
            <a:pPr lvl="0">
              <a:buClr>
                <a:srgbClr val="E48312"/>
              </a:buClr>
            </a:pPr>
            <a:r>
              <a:rPr lang="en-US" sz="2400" b="1" dirty="0">
                <a:solidFill>
                  <a:prstClr val="white"/>
                </a:solidFill>
                <a:latin typeface="Candara" panose="020E0502030303020204" pitchFamily="34" charset="0"/>
              </a:rPr>
              <a:t>Tray delivery staff have a way of knowing which patients have point of care glucose monitoring orders and/or insulin orders</a:t>
            </a:r>
          </a:p>
          <a:p>
            <a:endParaRPr lang="en-US" dirty="0"/>
          </a:p>
        </p:txBody>
      </p:sp>
      <p:sp>
        <p:nvSpPr>
          <p:cNvPr id="6" name="Speech Bubble: Rectangle with Corners Rounded 5">
            <a:extLst>
              <a:ext uri="{FF2B5EF4-FFF2-40B4-BE49-F238E27FC236}">
                <a16:creationId xmlns:a16="http://schemas.microsoft.com/office/drawing/2014/main" id="{F1CBD9F3-CF73-4D83-865D-3AE18AEB128B}"/>
              </a:ext>
            </a:extLst>
          </p:cNvPr>
          <p:cNvSpPr/>
          <p:nvPr/>
        </p:nvSpPr>
        <p:spPr>
          <a:xfrm>
            <a:off x="4223658" y="78574"/>
            <a:ext cx="7794171" cy="6644443"/>
          </a:xfrm>
          <a:prstGeom prst="wedgeRoundRectCallout">
            <a:avLst>
              <a:gd name="adj1" fmla="val 12330"/>
              <a:gd name="adj2" fmla="val 49328"/>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4625"/>
            <a:r>
              <a:rPr lang="en-US" sz="1400" b="1" dirty="0">
                <a:solidFill>
                  <a:srgbClr val="0070C0"/>
                </a:solidFill>
              </a:rPr>
              <a:t>Comments:</a:t>
            </a:r>
          </a:p>
          <a:p>
            <a:pPr marL="339725" lvl="0" indent="-165100">
              <a:buFont typeface="Arial" panose="020B0604020202020204" pitchFamily="34" charset="0"/>
              <a:buChar char="•"/>
            </a:pPr>
            <a:r>
              <a:rPr lang="en-US" sz="1100" dirty="0">
                <a:solidFill>
                  <a:schemeClr val="tx1"/>
                </a:solidFill>
              </a:rPr>
              <a:t>Each floor is aware of their standard delivery times.</a:t>
            </a:r>
          </a:p>
          <a:p>
            <a:pPr marL="339725" lvl="0" indent="-165100">
              <a:buFont typeface="Arial" panose="020B0604020202020204" pitchFamily="34" charset="0"/>
              <a:buChar char="•"/>
            </a:pPr>
            <a:r>
              <a:rPr lang="en-US" sz="1100" dirty="0">
                <a:solidFill>
                  <a:schemeClr val="tx1"/>
                </a:solidFill>
              </a:rPr>
              <a:t>Tray ticket marked</a:t>
            </a:r>
          </a:p>
          <a:p>
            <a:pPr marL="339725" lvl="0" indent="-165100">
              <a:buFont typeface="Arial" panose="020B0604020202020204" pitchFamily="34" charset="0"/>
              <a:buChar char="•"/>
            </a:pPr>
            <a:r>
              <a:rPr lang="en-US" sz="1100" dirty="0">
                <a:solidFill>
                  <a:schemeClr val="tx1"/>
                </a:solidFill>
              </a:rPr>
              <a:t>Apple sign on whiteboard</a:t>
            </a:r>
          </a:p>
          <a:p>
            <a:pPr marL="339725" lvl="0" indent="-165100">
              <a:buFont typeface="Arial" panose="020B0604020202020204" pitchFamily="34" charset="0"/>
              <a:buChar char="•"/>
            </a:pPr>
            <a:r>
              <a:rPr lang="en-US" sz="1100" dirty="0">
                <a:solidFill>
                  <a:schemeClr val="tx1"/>
                </a:solidFill>
              </a:rPr>
              <a:t>There is a sticker on the tray to alert the staff the tray is for a patient with diabetes and a signature is needed before leaving the tray</a:t>
            </a:r>
          </a:p>
          <a:p>
            <a:pPr marL="339725" lvl="0" indent="-165100">
              <a:buFont typeface="Arial" panose="020B0604020202020204" pitchFamily="34" charset="0"/>
              <a:buChar char="•"/>
            </a:pPr>
            <a:r>
              <a:rPr lang="en-US" sz="1100" dirty="0">
                <a:solidFill>
                  <a:schemeClr val="tx1"/>
                </a:solidFill>
              </a:rPr>
              <a:t>All PDW trays on insulin regime go to the Ward/ </a:t>
            </a:r>
            <a:r>
              <a:rPr lang="en-US" sz="1100" dirty="0" err="1">
                <a:solidFill>
                  <a:schemeClr val="tx1"/>
                </a:solidFill>
              </a:rPr>
              <a:t>RNDesk</a:t>
            </a:r>
            <a:endParaRPr lang="en-US" sz="1100" dirty="0">
              <a:solidFill>
                <a:schemeClr val="tx1"/>
              </a:solidFill>
            </a:endParaRPr>
          </a:p>
          <a:p>
            <a:pPr marL="339725" lvl="0" indent="-165100">
              <a:buFont typeface="Arial" panose="020B0604020202020204" pitchFamily="34" charset="0"/>
              <a:buChar char="•"/>
            </a:pPr>
            <a:r>
              <a:rPr lang="en-US" sz="1100" dirty="0">
                <a:solidFill>
                  <a:schemeClr val="tx1"/>
                </a:solidFill>
              </a:rPr>
              <a:t>CBORD and Epic “talk” to one another, so Call Center staff can see the pre-meal insulin order (pre-meal lispro only; not pre-meal Regular, 70/30, pumps or U-500)</a:t>
            </a:r>
          </a:p>
          <a:p>
            <a:pPr marL="339725" lvl="0" indent="-165100">
              <a:buFont typeface="Arial" panose="020B0604020202020204" pitchFamily="34" charset="0"/>
              <a:buChar char="•"/>
            </a:pPr>
            <a:r>
              <a:rPr lang="en-US" sz="1100" dirty="0">
                <a:solidFill>
                  <a:schemeClr val="tx1"/>
                </a:solidFill>
              </a:rPr>
              <a:t>There is a Yellow sticker placed on the tray by the person preparing the tray. It reads “Has your blood sugar been tested? If not, turn on your Nurse Call Light and DO NOT EAT.”</a:t>
            </a:r>
          </a:p>
          <a:p>
            <a:pPr marL="339725" lvl="0" indent="-165100">
              <a:buFont typeface="Arial" panose="020B0604020202020204" pitchFamily="34" charset="0"/>
              <a:buChar char="•"/>
            </a:pPr>
            <a:r>
              <a:rPr lang="en-US" sz="1100" dirty="0">
                <a:solidFill>
                  <a:schemeClr val="tx1"/>
                </a:solidFill>
              </a:rPr>
              <a:t>Our dietary dept gets a report of who has insulin ordered, a note gets put on tray, for staff and patient to call nurse prior to eating</a:t>
            </a:r>
          </a:p>
          <a:p>
            <a:pPr marL="339725" lvl="0" indent="-165100">
              <a:buFont typeface="Arial" panose="020B0604020202020204" pitchFamily="34" charset="0"/>
              <a:buChar char="•"/>
            </a:pPr>
            <a:r>
              <a:rPr lang="en-US" sz="1100" dirty="0" err="1">
                <a:solidFill>
                  <a:schemeClr val="tx1"/>
                </a:solidFill>
              </a:rPr>
              <a:t>pt</a:t>
            </a:r>
            <a:r>
              <a:rPr lang="en-US" sz="1100" dirty="0">
                <a:solidFill>
                  <a:schemeClr val="tx1"/>
                </a:solidFill>
              </a:rPr>
              <a:t> or unit staff tell the tray delivery staff </a:t>
            </a:r>
          </a:p>
          <a:p>
            <a:pPr marL="339725" lvl="0" indent="-165100">
              <a:buFont typeface="Arial" panose="020B0604020202020204" pitchFamily="34" charset="0"/>
              <a:buChar char="•"/>
            </a:pPr>
            <a:r>
              <a:rPr lang="en-US" sz="1100" dirty="0">
                <a:solidFill>
                  <a:schemeClr val="tx1"/>
                </a:solidFill>
              </a:rPr>
              <a:t>Tent card on the tray</a:t>
            </a:r>
          </a:p>
          <a:p>
            <a:pPr marL="339725" lvl="0" indent="-165100">
              <a:buFont typeface="Arial" panose="020B0604020202020204" pitchFamily="34" charset="0"/>
              <a:buChar char="•"/>
            </a:pPr>
            <a:r>
              <a:rPr lang="en-US" sz="1100" dirty="0">
                <a:solidFill>
                  <a:schemeClr val="tx1"/>
                </a:solidFill>
              </a:rPr>
              <a:t>The tray ticket prints “Check clipboard” so that they check at the desk to ensure the BG has been checked prior to delivering</a:t>
            </a:r>
          </a:p>
          <a:p>
            <a:pPr marL="339725" lvl="0" indent="-165100">
              <a:buFont typeface="Arial" panose="020B0604020202020204" pitchFamily="34" charset="0"/>
              <a:buChar char="•"/>
            </a:pPr>
            <a:r>
              <a:rPr lang="en-US" sz="1100" dirty="0">
                <a:solidFill>
                  <a:schemeClr val="tx1"/>
                </a:solidFill>
              </a:rPr>
              <a:t>“insulin” noted on ticket on tray</a:t>
            </a:r>
          </a:p>
          <a:p>
            <a:pPr marL="339725" lvl="0" indent="-165100">
              <a:buFont typeface="Arial" panose="020B0604020202020204" pitchFamily="34" charset="0"/>
              <a:buChar char="•"/>
            </a:pPr>
            <a:r>
              <a:rPr lang="en-US" sz="1100" dirty="0">
                <a:solidFill>
                  <a:schemeClr val="tx1"/>
                </a:solidFill>
              </a:rPr>
              <a:t>Type of meal plan patient is on</a:t>
            </a:r>
          </a:p>
          <a:p>
            <a:pPr marL="339725" lvl="0" indent="-165100">
              <a:buFont typeface="Arial" panose="020B0604020202020204" pitchFamily="34" charset="0"/>
              <a:buChar char="•"/>
            </a:pPr>
            <a:r>
              <a:rPr lang="en-US" sz="1100" dirty="0">
                <a:solidFill>
                  <a:schemeClr val="tx1"/>
                </a:solidFill>
              </a:rPr>
              <a:t>Based on patient with CCD ordered.</a:t>
            </a:r>
          </a:p>
          <a:p>
            <a:pPr marL="339725" lvl="0" indent="-165100">
              <a:buFont typeface="Arial" panose="020B0604020202020204" pitchFamily="34" charset="0"/>
              <a:buChar char="•"/>
            </a:pPr>
            <a:r>
              <a:rPr lang="en-US" sz="1100" dirty="0">
                <a:solidFill>
                  <a:schemeClr val="tx1"/>
                </a:solidFill>
              </a:rPr>
              <a:t>Tray staff are only aware that carb consistent meal trays are delivered to the unit station.</a:t>
            </a:r>
          </a:p>
          <a:p>
            <a:pPr marL="339725" lvl="0" indent="-165100">
              <a:buFont typeface="Arial" panose="020B0604020202020204" pitchFamily="34" charset="0"/>
              <a:buChar char="•"/>
            </a:pPr>
            <a:r>
              <a:rPr lang="en-US" sz="1100" dirty="0">
                <a:solidFill>
                  <a:schemeClr val="tx1"/>
                </a:solidFill>
              </a:rPr>
              <a:t>Card on tray lets the delivery staff know to call the nurse/tech to check BG and “insulin” is typed out on the meal ticket as well</a:t>
            </a:r>
          </a:p>
          <a:p>
            <a:pPr marL="339725" lvl="0" indent="-165100">
              <a:buFont typeface="Arial" panose="020B0604020202020204" pitchFamily="34" charset="0"/>
              <a:buChar char="•"/>
            </a:pPr>
            <a:r>
              <a:rPr lang="en-US" sz="1100" dirty="0">
                <a:solidFill>
                  <a:schemeClr val="tx1"/>
                </a:solidFill>
              </a:rPr>
              <a:t>Door signage</a:t>
            </a:r>
          </a:p>
          <a:p>
            <a:pPr marL="339725" lvl="0" indent="-165100">
              <a:buFont typeface="Arial" panose="020B0604020202020204" pitchFamily="34" charset="0"/>
              <a:buChar char="•"/>
            </a:pPr>
            <a:r>
              <a:rPr lang="en-US" sz="1100" dirty="0">
                <a:solidFill>
                  <a:schemeClr val="tx1"/>
                </a:solidFill>
              </a:rPr>
              <a:t>We recently developed a report that states if a </a:t>
            </a:r>
            <a:r>
              <a:rPr lang="en-US" sz="1100" dirty="0" err="1">
                <a:solidFill>
                  <a:schemeClr val="tx1"/>
                </a:solidFill>
              </a:rPr>
              <a:t>pt</a:t>
            </a:r>
            <a:r>
              <a:rPr lang="en-US" sz="1100" dirty="0">
                <a:solidFill>
                  <a:schemeClr val="tx1"/>
                </a:solidFill>
              </a:rPr>
              <a:t> receives insulin. This report is printed in diet office and the tray then gets special color tray mat</a:t>
            </a:r>
          </a:p>
          <a:p>
            <a:pPr marL="339725" lvl="0" indent="-165100">
              <a:buFont typeface="Arial" panose="020B0604020202020204" pitchFamily="34" charset="0"/>
              <a:buChar char="•"/>
            </a:pPr>
            <a:r>
              <a:rPr lang="en-US" sz="1100" dirty="0">
                <a:solidFill>
                  <a:schemeClr val="tx1"/>
                </a:solidFill>
              </a:rPr>
              <a:t>Always ask before delivering tray to any patient</a:t>
            </a:r>
          </a:p>
          <a:p>
            <a:pPr marL="339725" lvl="0" indent="-165100">
              <a:buFont typeface="Arial" panose="020B0604020202020204" pitchFamily="34" charset="0"/>
              <a:buChar char="•"/>
            </a:pPr>
            <a:r>
              <a:rPr lang="en-US" sz="1100" dirty="0">
                <a:solidFill>
                  <a:schemeClr val="tx1"/>
                </a:solidFill>
              </a:rPr>
              <a:t>The tray tickets are stamped “insulin”. Insulin trays are delivered in a separate cart from “non insulin” trays.</a:t>
            </a:r>
          </a:p>
          <a:p>
            <a:pPr marL="339725" lvl="0" indent="-165100">
              <a:buFont typeface="Arial" panose="020B0604020202020204" pitchFamily="34" charset="0"/>
              <a:buChar char="•"/>
            </a:pPr>
            <a:r>
              <a:rPr lang="en-US" sz="1100" dirty="0">
                <a:solidFill>
                  <a:schemeClr val="tx1"/>
                </a:solidFill>
              </a:rPr>
              <a:t>They run a list of all patients on hypoglycemic meds and use this to notify nurse</a:t>
            </a:r>
          </a:p>
          <a:p>
            <a:pPr marL="339725" lvl="0" indent="-165100">
              <a:buFont typeface="Arial" panose="020B0604020202020204" pitchFamily="34" charset="0"/>
              <a:buChar char="•"/>
            </a:pPr>
            <a:r>
              <a:rPr lang="en-US" sz="1100" dirty="0">
                <a:solidFill>
                  <a:schemeClr val="tx1"/>
                </a:solidFill>
              </a:rPr>
              <a:t>Magnet at door; tent card on tray; meal ticket</a:t>
            </a:r>
          </a:p>
          <a:p>
            <a:pPr marL="339725" lvl="0" indent="-165100">
              <a:buFont typeface="Arial" panose="020B0604020202020204" pitchFamily="34" charset="0"/>
              <a:buChar char="•"/>
            </a:pPr>
            <a:r>
              <a:rPr lang="en-US" sz="1100" dirty="0">
                <a:solidFill>
                  <a:schemeClr val="tx1"/>
                </a:solidFill>
              </a:rPr>
              <a:t>Meal ticket is stamped in food/nutrition with the word insulin</a:t>
            </a:r>
          </a:p>
          <a:p>
            <a:pPr marL="339725" lvl="0" indent="-165100">
              <a:buFont typeface="Arial" panose="020B0604020202020204" pitchFamily="34" charset="0"/>
              <a:buChar char="•"/>
            </a:pPr>
            <a:r>
              <a:rPr lang="en-US" sz="1100" dirty="0">
                <a:solidFill>
                  <a:schemeClr val="tx1"/>
                </a:solidFill>
              </a:rPr>
              <a:t>Carb restricted meals have a blue place mat on tray.</a:t>
            </a:r>
          </a:p>
          <a:p>
            <a:pPr marL="339725" lvl="0" indent="-165100">
              <a:buFont typeface="Arial" panose="020B0604020202020204" pitchFamily="34" charset="0"/>
              <a:buChar char="•"/>
            </a:pPr>
            <a:r>
              <a:rPr lang="en-US" sz="1100" dirty="0">
                <a:solidFill>
                  <a:schemeClr val="tx1"/>
                </a:solidFill>
              </a:rPr>
              <a:t>Indicated on tray</a:t>
            </a:r>
          </a:p>
          <a:p>
            <a:pPr marL="339725" lvl="0" indent="-165100">
              <a:buFont typeface="Arial" panose="020B0604020202020204" pitchFamily="34" charset="0"/>
              <a:buChar char="•"/>
            </a:pPr>
            <a:r>
              <a:rPr lang="en-US" sz="1100" dirty="0">
                <a:solidFill>
                  <a:schemeClr val="tx1"/>
                </a:solidFill>
              </a:rPr>
              <a:t>Stop card on tray that is initiated by electronic order set</a:t>
            </a:r>
          </a:p>
          <a:p>
            <a:pPr marL="339725" lvl="0" indent="-165100">
              <a:buFont typeface="Arial" panose="020B0604020202020204" pitchFamily="34" charset="0"/>
              <a:buChar char="•"/>
            </a:pPr>
            <a:r>
              <a:rPr lang="en-US" sz="1100" dirty="0">
                <a:solidFill>
                  <a:schemeClr val="tx1"/>
                </a:solidFill>
              </a:rPr>
              <a:t>They have a carb count ticket – trays are left at desk for nurses to do </a:t>
            </a:r>
            <a:r>
              <a:rPr lang="en-US" sz="1100" dirty="0" err="1">
                <a:solidFill>
                  <a:schemeClr val="tx1"/>
                </a:solidFill>
              </a:rPr>
              <a:t>accu</a:t>
            </a:r>
            <a:r>
              <a:rPr lang="en-US" sz="1100" dirty="0">
                <a:solidFill>
                  <a:schemeClr val="tx1"/>
                </a:solidFill>
              </a:rPr>
              <a:t> check before meals. Trays are routinely audited for on time delivery</a:t>
            </a:r>
          </a:p>
          <a:p>
            <a:pPr marL="339725" indent="-165100">
              <a:buFont typeface="Arial" panose="020B0604020202020204" pitchFamily="34" charset="0"/>
              <a:buChar char="•"/>
            </a:pPr>
            <a:r>
              <a:rPr lang="en-US" sz="1100" dirty="0">
                <a:solidFill>
                  <a:schemeClr val="tx1"/>
                </a:solidFill>
              </a:rPr>
              <a:t>We did some custom build in our on-demand system so that there’s an marker for those patients with POC glucose orders. This really has helped to trigger extra communications by tray delivery staff.</a:t>
            </a:r>
          </a:p>
        </p:txBody>
      </p:sp>
    </p:spTree>
    <p:extLst>
      <p:ext uri="{BB962C8B-B14F-4D97-AF65-F5344CB8AC3E}">
        <p14:creationId xmlns:p14="http://schemas.microsoft.com/office/powerpoint/2010/main" val="115899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C1AB-2DC3-4ACB-BF78-9AD31B83B117}"/>
              </a:ext>
            </a:extLst>
          </p:cNvPr>
          <p:cNvSpPr>
            <a:spLocks noGrp="1"/>
          </p:cNvSpPr>
          <p:nvPr>
            <p:ph type="title"/>
          </p:nvPr>
        </p:nvSpPr>
        <p:spPr/>
        <p:txBody>
          <a:bodyPr/>
          <a:lstStyle/>
          <a:p>
            <a:r>
              <a:rPr lang="en-US" dirty="0"/>
              <a:t>Purpose &amp; Methods</a:t>
            </a:r>
          </a:p>
        </p:txBody>
      </p:sp>
      <p:sp>
        <p:nvSpPr>
          <p:cNvPr id="4" name="Content Placeholder 2">
            <a:extLst>
              <a:ext uri="{FF2B5EF4-FFF2-40B4-BE49-F238E27FC236}">
                <a16:creationId xmlns:a16="http://schemas.microsoft.com/office/drawing/2014/main" id="{0A275ABA-EFDF-40B2-B8F0-0A6A29942131}"/>
              </a:ext>
            </a:extLst>
          </p:cNvPr>
          <p:cNvSpPr>
            <a:spLocks noGrp="1"/>
          </p:cNvSpPr>
          <p:nvPr>
            <p:ph idx="1"/>
          </p:nvPr>
        </p:nvSpPr>
        <p:spPr>
          <a:xfrm>
            <a:off x="1096963" y="1846263"/>
            <a:ext cx="10250306" cy="4022725"/>
          </a:xfrm>
        </p:spPr>
        <p:txBody>
          <a:bodyPr>
            <a:normAutofit fontScale="85000" lnSpcReduction="10000"/>
          </a:bodyPr>
          <a:lstStyle/>
          <a:p>
            <a:r>
              <a:rPr lang="en-US" sz="3600" b="1" dirty="0">
                <a:latin typeface="Candara" panose="020E0502030303020204" pitchFamily="34" charset="0"/>
                <a:ea typeface="Calibri" panose="020F0502020204030204" pitchFamily="34" charset="0"/>
                <a:cs typeface="Times New Roman" panose="02020603050405020304" pitchFamily="18" charset="0"/>
              </a:rPr>
              <a:t>The purpose of the Inpatient Management COI survey was :</a:t>
            </a:r>
          </a:p>
          <a:p>
            <a:pPr marL="801688" lvl="1" indent="-496888">
              <a:buFont typeface="+mj-lt"/>
              <a:buAutoNum type="arabicParenR"/>
            </a:pPr>
            <a:r>
              <a:rPr lang="en-US" sz="3100" dirty="0">
                <a:latin typeface="Candara" panose="020E0502030303020204" pitchFamily="34" charset="0"/>
                <a:ea typeface="Calibri" panose="020F0502020204030204" pitchFamily="34" charset="0"/>
                <a:cs typeface="Times New Roman" panose="02020603050405020304" pitchFamily="18" charset="0"/>
              </a:rPr>
              <a:t>Understand current practices related to mealtime insulin and coordination of diabetes care around meals</a:t>
            </a:r>
          </a:p>
          <a:p>
            <a:pPr marL="801688" lvl="1" indent="-496888">
              <a:buFont typeface="+mj-lt"/>
              <a:buAutoNum type="arabicParenR"/>
            </a:pPr>
            <a:r>
              <a:rPr lang="en-US" sz="3100" dirty="0">
                <a:latin typeface="Candara" panose="020E0502030303020204" pitchFamily="34" charset="0"/>
                <a:ea typeface="Calibri" panose="020F0502020204030204" pitchFamily="34" charset="0"/>
                <a:cs typeface="Times New Roman" panose="02020603050405020304" pitchFamily="18" charset="0"/>
              </a:rPr>
              <a:t>Efficiently capture feedback (time spent to complete survey: &lt;4 minutes)</a:t>
            </a:r>
          </a:p>
          <a:p>
            <a:pPr marL="112713" indent="-112713">
              <a:spcBef>
                <a:spcPts val="1800"/>
              </a:spcBef>
            </a:pPr>
            <a:r>
              <a:rPr lang="en-US" sz="3600" b="1" dirty="0">
                <a:latin typeface="Candara" panose="020E0502030303020204" pitchFamily="34" charset="0"/>
                <a:ea typeface="Calibri" panose="020F0502020204030204" pitchFamily="34" charset="0"/>
                <a:cs typeface="Times New Roman" panose="02020603050405020304" pitchFamily="18" charset="0"/>
              </a:rPr>
              <a:t>Methods: </a:t>
            </a:r>
          </a:p>
          <a:p>
            <a:pPr marL="801688" indent="-409575">
              <a:buFont typeface="Arial" panose="020B0604020202020204" pitchFamily="34" charset="0"/>
              <a:buChar char="•"/>
            </a:pPr>
            <a:r>
              <a:rPr lang="en-US" sz="2800" dirty="0">
                <a:latin typeface="Candara" panose="020E0502030303020204" pitchFamily="34" charset="0"/>
                <a:ea typeface="Calibri" panose="020F0502020204030204" pitchFamily="34" charset="0"/>
                <a:cs typeface="Times New Roman" panose="02020603050405020304" pitchFamily="18" charset="0"/>
              </a:rPr>
              <a:t>Survey conducted March 4-13, 2020</a:t>
            </a:r>
          </a:p>
          <a:p>
            <a:pPr marL="801688" indent="-409575">
              <a:buFont typeface="Arial" panose="020B0604020202020204" pitchFamily="34" charset="0"/>
              <a:buChar char="•"/>
            </a:pPr>
            <a:r>
              <a:rPr lang="en-US" sz="2800" dirty="0">
                <a:latin typeface="Candara" panose="020E0502030303020204" pitchFamily="34" charset="0"/>
                <a:ea typeface="Calibri" panose="020F0502020204030204" pitchFamily="34" charset="0"/>
                <a:cs typeface="Times New Roman" panose="02020603050405020304" pitchFamily="18" charset="0"/>
              </a:rPr>
              <a:t>86 participants</a:t>
            </a:r>
          </a:p>
          <a:p>
            <a:pPr marL="801688" indent="-409575">
              <a:buFont typeface="Arial" panose="020B0604020202020204" pitchFamily="34" charset="0"/>
              <a:buChar char="•"/>
            </a:pPr>
            <a:r>
              <a:rPr lang="en-US" sz="2800" dirty="0">
                <a:latin typeface="Candara" panose="020E0502030303020204" pitchFamily="34" charset="0"/>
                <a:ea typeface="Calibri" panose="020F0502020204030204" pitchFamily="34" charset="0"/>
                <a:cs typeface="Times New Roman" panose="02020603050405020304" pitchFamily="18" charset="0"/>
              </a:rPr>
              <a:t>621 subscribers to this COI</a:t>
            </a:r>
            <a:endParaRPr lang="en-US" sz="1600" dirty="0"/>
          </a:p>
        </p:txBody>
      </p:sp>
    </p:spTree>
    <p:extLst>
      <p:ext uri="{BB962C8B-B14F-4D97-AF65-F5344CB8AC3E}">
        <p14:creationId xmlns:p14="http://schemas.microsoft.com/office/powerpoint/2010/main" val="270986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ECE22-9834-4DE8-AE40-1325806BBBB3}"/>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6" name="Text Placeholder 5">
            <a:extLst>
              <a:ext uri="{FF2B5EF4-FFF2-40B4-BE49-F238E27FC236}">
                <a16:creationId xmlns:a16="http://schemas.microsoft.com/office/drawing/2014/main" id="{9F834B49-37FB-44A0-A476-01AD0A9B8C8F}"/>
              </a:ext>
            </a:extLst>
          </p:cNvPr>
          <p:cNvSpPr>
            <a:spLocks noGrp="1"/>
          </p:cNvSpPr>
          <p:nvPr>
            <p:ph type="body" sz="half" idx="2"/>
          </p:nvPr>
        </p:nvSpPr>
        <p:spPr>
          <a:xfrm>
            <a:off x="457200" y="2926080"/>
            <a:ext cx="3435530" cy="3379124"/>
          </a:xfrm>
        </p:spPr>
        <p:txBody>
          <a:bodyPr/>
          <a:lstStyle/>
          <a:p>
            <a:r>
              <a:rPr lang="en-US" sz="2800" b="1" dirty="0">
                <a:solidFill>
                  <a:schemeClr val="bg1"/>
                </a:solidFill>
                <a:latin typeface="Candara" panose="020E0502030303020204" pitchFamily="34" charset="0"/>
              </a:rPr>
              <a:t>Question 1: </a:t>
            </a:r>
          </a:p>
          <a:p>
            <a:r>
              <a:rPr lang="en-US" sz="2800" b="1" dirty="0">
                <a:solidFill>
                  <a:schemeClr val="bg1"/>
                </a:solidFill>
                <a:latin typeface="Candara" panose="020E0502030303020204" pitchFamily="34" charset="0"/>
              </a:rPr>
              <a:t>Which best describes your institution? (Choose all that apply.)</a:t>
            </a:r>
          </a:p>
          <a:p>
            <a:endParaRPr lang="en-US" dirty="0"/>
          </a:p>
        </p:txBody>
      </p:sp>
      <p:pic>
        <p:nvPicPr>
          <p:cNvPr id="4" name="Picture 3">
            <a:extLst>
              <a:ext uri="{FF2B5EF4-FFF2-40B4-BE49-F238E27FC236}">
                <a16:creationId xmlns:a16="http://schemas.microsoft.com/office/drawing/2014/main" id="{64C4EC87-9CDF-4D40-A242-E79BF093959B}"/>
              </a:ext>
            </a:extLst>
          </p:cNvPr>
          <p:cNvPicPr>
            <a:picLocks noChangeAspect="1"/>
          </p:cNvPicPr>
          <p:nvPr/>
        </p:nvPicPr>
        <p:blipFill>
          <a:blip r:embed="rId2"/>
          <a:stretch>
            <a:fillRect/>
          </a:stretch>
        </p:blipFill>
        <p:spPr>
          <a:xfrm>
            <a:off x="4530563" y="158931"/>
            <a:ext cx="7204237" cy="6146273"/>
          </a:xfrm>
          <a:prstGeom prst="rect">
            <a:avLst/>
          </a:prstGeom>
          <a:ln>
            <a:noFill/>
          </a:ln>
          <a:effectLst>
            <a:outerShdw blurRad="190500" algn="tl" rotWithShape="0">
              <a:srgbClr val="000000">
                <a:alpha val="70000"/>
              </a:srgbClr>
            </a:outerShdw>
          </a:effectLst>
        </p:spPr>
      </p:pic>
      <p:sp>
        <p:nvSpPr>
          <p:cNvPr id="3" name="Speech Bubble: Rectangle with Corners Rounded 2">
            <a:extLst>
              <a:ext uri="{FF2B5EF4-FFF2-40B4-BE49-F238E27FC236}">
                <a16:creationId xmlns:a16="http://schemas.microsoft.com/office/drawing/2014/main" id="{4D3C4611-7AF5-4EBC-A449-C4FA5E68B539}"/>
              </a:ext>
            </a:extLst>
          </p:cNvPr>
          <p:cNvSpPr/>
          <p:nvPr/>
        </p:nvSpPr>
        <p:spPr>
          <a:xfrm>
            <a:off x="6348548" y="6305205"/>
            <a:ext cx="4441371" cy="426522"/>
          </a:xfrm>
          <a:prstGeom prst="wedgeRoundRectCallout">
            <a:avLst>
              <a:gd name="adj1" fmla="val 34069"/>
              <a:gd name="adj2" fmla="val -104925"/>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 </a:t>
            </a:r>
            <a:r>
              <a:rPr lang="en-US" sz="1400" dirty="0">
                <a:solidFill>
                  <a:schemeClr val="tx1"/>
                </a:solidFill>
              </a:rPr>
              <a:t>Urban non-profit hospital</a:t>
            </a:r>
          </a:p>
        </p:txBody>
      </p:sp>
    </p:spTree>
    <p:extLst>
      <p:ext uri="{BB962C8B-B14F-4D97-AF65-F5344CB8AC3E}">
        <p14:creationId xmlns:p14="http://schemas.microsoft.com/office/powerpoint/2010/main" val="243351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5B0D383-A294-4816-96F9-CA5482EB78F0}"/>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9" name="Text Placeholder 5">
            <a:extLst>
              <a:ext uri="{FF2B5EF4-FFF2-40B4-BE49-F238E27FC236}">
                <a16:creationId xmlns:a16="http://schemas.microsoft.com/office/drawing/2014/main" id="{0104B757-C9B6-4E35-AACF-B85FCCE905D3}"/>
              </a:ext>
            </a:extLst>
          </p:cNvPr>
          <p:cNvSpPr>
            <a:spLocks noGrp="1"/>
          </p:cNvSpPr>
          <p:nvPr>
            <p:ph type="body" sz="half" idx="2"/>
          </p:nvPr>
        </p:nvSpPr>
        <p:spPr>
          <a:xfrm>
            <a:off x="457200" y="2926080"/>
            <a:ext cx="3435530" cy="3379124"/>
          </a:xfrm>
        </p:spPr>
        <p:txBody>
          <a:bodyPr/>
          <a:lstStyle/>
          <a:p>
            <a:r>
              <a:rPr lang="en-US" sz="2800" b="1" dirty="0">
                <a:solidFill>
                  <a:schemeClr val="bg1"/>
                </a:solidFill>
                <a:latin typeface="Candara" panose="020E0502030303020204" pitchFamily="34" charset="0"/>
              </a:rPr>
              <a:t>Question 2: </a:t>
            </a:r>
          </a:p>
          <a:p>
            <a:r>
              <a:rPr lang="en-US" sz="2800" b="1" dirty="0">
                <a:solidFill>
                  <a:schemeClr val="bg1"/>
                </a:solidFill>
                <a:latin typeface="Candara" panose="020E0502030303020204" pitchFamily="34" charset="0"/>
              </a:rPr>
              <a:t>Which best describes your institution? (Choose all that apply.)</a:t>
            </a:r>
          </a:p>
          <a:p>
            <a:endParaRPr lang="en-US" dirty="0"/>
          </a:p>
        </p:txBody>
      </p:sp>
      <p:pic>
        <p:nvPicPr>
          <p:cNvPr id="10" name="Picture 9">
            <a:extLst>
              <a:ext uri="{FF2B5EF4-FFF2-40B4-BE49-F238E27FC236}">
                <a16:creationId xmlns:a16="http://schemas.microsoft.com/office/drawing/2014/main" id="{117CDDD9-BBD2-439D-B405-476A979CCFCB}"/>
              </a:ext>
            </a:extLst>
          </p:cNvPr>
          <p:cNvPicPr>
            <a:picLocks noChangeAspect="1"/>
          </p:cNvPicPr>
          <p:nvPr/>
        </p:nvPicPr>
        <p:blipFill>
          <a:blip r:embed="rId2"/>
          <a:stretch>
            <a:fillRect/>
          </a:stretch>
        </p:blipFill>
        <p:spPr>
          <a:xfrm>
            <a:off x="4358504" y="263433"/>
            <a:ext cx="7454674" cy="5806442"/>
          </a:xfrm>
          <a:prstGeom prst="rect">
            <a:avLst/>
          </a:prstGeom>
          <a:ln>
            <a:noFill/>
          </a:ln>
          <a:effectLst>
            <a:outerShdw blurRad="190500" algn="tl" rotWithShape="0">
              <a:srgbClr val="000000">
                <a:alpha val="70000"/>
              </a:srgbClr>
            </a:outerShdw>
          </a:effectLst>
        </p:spPr>
      </p:pic>
      <p:sp>
        <p:nvSpPr>
          <p:cNvPr id="6" name="Speech Bubble: Rectangle with Corners Rounded 5">
            <a:extLst>
              <a:ext uri="{FF2B5EF4-FFF2-40B4-BE49-F238E27FC236}">
                <a16:creationId xmlns:a16="http://schemas.microsoft.com/office/drawing/2014/main" id="{35DB277A-44FC-43E4-9EF7-8C75F169EF2C}"/>
              </a:ext>
            </a:extLst>
          </p:cNvPr>
          <p:cNvSpPr/>
          <p:nvPr/>
        </p:nvSpPr>
        <p:spPr>
          <a:xfrm>
            <a:off x="4667726" y="6211786"/>
            <a:ext cx="6836229" cy="426522"/>
          </a:xfrm>
          <a:prstGeom prst="wedgeRoundRectCallout">
            <a:avLst>
              <a:gd name="adj1" fmla="val 34069"/>
              <a:gd name="adj2" fmla="val -104925"/>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 </a:t>
            </a:r>
            <a:r>
              <a:rPr lang="en-US" sz="1400" dirty="0">
                <a:solidFill>
                  <a:schemeClr val="tx1"/>
                </a:solidFill>
              </a:rPr>
              <a:t>Host from Nutrition Services announce to whole unit staff that tray will be arriving so nurses can do FSBG and insulin admin</a:t>
            </a:r>
          </a:p>
        </p:txBody>
      </p:sp>
    </p:spTree>
    <p:extLst>
      <p:ext uri="{BB962C8B-B14F-4D97-AF65-F5344CB8AC3E}">
        <p14:creationId xmlns:p14="http://schemas.microsoft.com/office/powerpoint/2010/main" val="2687771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3: </a:t>
            </a:r>
          </a:p>
          <a:p>
            <a:r>
              <a:rPr lang="en-US" sz="2800" dirty="0"/>
              <a:t>Select the option that best reflects the meal delivery system at your hospital.</a:t>
            </a:r>
          </a:p>
        </p:txBody>
      </p:sp>
      <p:pic>
        <p:nvPicPr>
          <p:cNvPr id="9" name="Picture 8">
            <a:extLst>
              <a:ext uri="{FF2B5EF4-FFF2-40B4-BE49-F238E27FC236}">
                <a16:creationId xmlns:a16="http://schemas.microsoft.com/office/drawing/2014/main" id="{4C38FD13-E575-4B9E-914E-DE2E7BC00E23}"/>
              </a:ext>
            </a:extLst>
          </p:cNvPr>
          <p:cNvPicPr>
            <a:picLocks noChangeAspect="1"/>
          </p:cNvPicPr>
          <p:nvPr/>
        </p:nvPicPr>
        <p:blipFill>
          <a:blip r:embed="rId2"/>
          <a:stretch>
            <a:fillRect/>
          </a:stretch>
        </p:blipFill>
        <p:spPr>
          <a:xfrm>
            <a:off x="4432504" y="635726"/>
            <a:ext cx="7071451" cy="3692434"/>
          </a:xfrm>
          <a:prstGeom prst="rect">
            <a:avLst/>
          </a:prstGeom>
          <a:ln>
            <a:noFill/>
          </a:ln>
          <a:effectLst>
            <a:outerShdw blurRad="190500" algn="tl" rotWithShape="0">
              <a:srgbClr val="000000">
                <a:alpha val="70000"/>
              </a:srgbClr>
            </a:outerShdw>
          </a:effectLst>
        </p:spPr>
      </p:pic>
      <p:sp>
        <p:nvSpPr>
          <p:cNvPr id="6" name="Speech Bubble: Rectangle with Corners Rounded 5">
            <a:extLst>
              <a:ext uri="{FF2B5EF4-FFF2-40B4-BE49-F238E27FC236}">
                <a16:creationId xmlns:a16="http://schemas.microsoft.com/office/drawing/2014/main" id="{8580D977-0293-4D89-86F2-2B381CDD931E}"/>
              </a:ext>
            </a:extLst>
          </p:cNvPr>
          <p:cNvSpPr/>
          <p:nvPr/>
        </p:nvSpPr>
        <p:spPr>
          <a:xfrm>
            <a:off x="4667726" y="4615642"/>
            <a:ext cx="6836229" cy="426522"/>
          </a:xfrm>
          <a:prstGeom prst="wedgeRoundRectCallout">
            <a:avLst>
              <a:gd name="adj1" fmla="val 32286"/>
              <a:gd name="adj2" fmla="val -100841"/>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 </a:t>
            </a:r>
            <a:r>
              <a:rPr lang="en-US" sz="1400" dirty="0">
                <a:solidFill>
                  <a:schemeClr val="tx1"/>
                </a:solidFill>
              </a:rPr>
              <a:t>a and b, however, only ICU, ED RNs do and med-surg floor RNs do not </a:t>
            </a:r>
          </a:p>
        </p:txBody>
      </p:sp>
    </p:spTree>
    <p:extLst>
      <p:ext uri="{BB962C8B-B14F-4D97-AF65-F5344CB8AC3E}">
        <p14:creationId xmlns:p14="http://schemas.microsoft.com/office/powerpoint/2010/main" val="92019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4: </a:t>
            </a:r>
          </a:p>
          <a:p>
            <a:pPr lvl="0">
              <a:buClr>
                <a:srgbClr val="E48312"/>
              </a:buClr>
            </a:pPr>
            <a:r>
              <a:rPr lang="en-US" sz="2800" b="1" dirty="0">
                <a:solidFill>
                  <a:prstClr val="white"/>
                </a:solidFill>
                <a:latin typeface="Candara" panose="020E0502030303020204" pitchFamily="34" charset="0"/>
              </a:rPr>
              <a:t>Indicate when insulin is given based on type of insulin orders.</a:t>
            </a:r>
            <a:endParaRPr lang="en-US" dirty="0"/>
          </a:p>
        </p:txBody>
      </p:sp>
      <p:grpSp>
        <p:nvGrpSpPr>
          <p:cNvPr id="3" name="Group 2">
            <a:extLst>
              <a:ext uri="{FF2B5EF4-FFF2-40B4-BE49-F238E27FC236}">
                <a16:creationId xmlns:a16="http://schemas.microsoft.com/office/drawing/2014/main" id="{7574664E-6239-4FD5-9506-273252D9F97C}"/>
              </a:ext>
            </a:extLst>
          </p:cNvPr>
          <p:cNvGrpSpPr/>
          <p:nvPr/>
        </p:nvGrpSpPr>
        <p:grpSpPr>
          <a:xfrm>
            <a:off x="4090218" y="1362312"/>
            <a:ext cx="8029302" cy="4803357"/>
            <a:chOff x="4090218" y="1362312"/>
            <a:chExt cx="8029302" cy="4803357"/>
          </a:xfrm>
        </p:grpSpPr>
        <p:pic>
          <p:nvPicPr>
            <p:cNvPr id="5" name="Picture 4">
              <a:extLst>
                <a:ext uri="{FF2B5EF4-FFF2-40B4-BE49-F238E27FC236}">
                  <a16:creationId xmlns:a16="http://schemas.microsoft.com/office/drawing/2014/main" id="{9F6295E2-FF8B-4F52-9E7A-97C805C3CA17}"/>
                </a:ext>
              </a:extLst>
            </p:cNvPr>
            <p:cNvPicPr>
              <a:picLocks noChangeAspect="1"/>
            </p:cNvPicPr>
            <p:nvPr/>
          </p:nvPicPr>
          <p:blipFill>
            <a:blip r:embed="rId2"/>
            <a:stretch>
              <a:fillRect/>
            </a:stretch>
          </p:blipFill>
          <p:spPr>
            <a:xfrm>
              <a:off x="4090218" y="1362312"/>
              <a:ext cx="6929567" cy="4781296"/>
            </a:xfrm>
            <a:prstGeom prst="rect">
              <a:avLst/>
            </a:prstGeom>
          </p:spPr>
        </p:pic>
        <p:pic>
          <p:nvPicPr>
            <p:cNvPr id="6" name="Picture 5">
              <a:extLst>
                <a:ext uri="{FF2B5EF4-FFF2-40B4-BE49-F238E27FC236}">
                  <a16:creationId xmlns:a16="http://schemas.microsoft.com/office/drawing/2014/main" id="{3BC55780-7A17-49FA-A8FD-886092B32B3E}"/>
                </a:ext>
              </a:extLst>
            </p:cNvPr>
            <p:cNvPicPr>
              <a:picLocks noChangeAspect="1"/>
            </p:cNvPicPr>
            <p:nvPr/>
          </p:nvPicPr>
          <p:blipFill>
            <a:blip r:embed="rId3"/>
            <a:stretch>
              <a:fillRect/>
            </a:stretch>
          </p:blipFill>
          <p:spPr>
            <a:xfrm>
              <a:off x="5387795" y="1384372"/>
              <a:ext cx="6731725" cy="4781297"/>
            </a:xfrm>
            <a:prstGeom prst="rect">
              <a:avLst/>
            </a:prstGeom>
            <a:ln>
              <a:noFill/>
            </a:ln>
            <a:effectLst>
              <a:outerShdw blurRad="190500" algn="tl" rotWithShape="0">
                <a:srgbClr val="000000">
                  <a:alpha val="70000"/>
                </a:srgbClr>
              </a:outerShdw>
            </a:effectLst>
          </p:spPr>
        </p:pic>
      </p:grpSp>
    </p:spTree>
    <p:extLst>
      <p:ext uri="{BB962C8B-B14F-4D97-AF65-F5344CB8AC3E}">
        <p14:creationId xmlns:p14="http://schemas.microsoft.com/office/powerpoint/2010/main" val="189911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5:</a:t>
            </a:r>
          </a:p>
          <a:p>
            <a:pPr lvl="0">
              <a:buClr>
                <a:srgbClr val="E48312"/>
              </a:buClr>
            </a:pPr>
            <a:r>
              <a:rPr lang="en-US" sz="2800" b="1" dirty="0">
                <a:solidFill>
                  <a:prstClr val="white"/>
                </a:solidFill>
                <a:latin typeface="Candara" panose="020E0502030303020204" pitchFamily="34" charset="0"/>
              </a:rPr>
              <a:t>To administer subcutaneous insulin, my hospital uses…</a:t>
            </a:r>
          </a:p>
          <a:p>
            <a:endParaRPr lang="en-US" dirty="0"/>
          </a:p>
        </p:txBody>
      </p:sp>
      <p:pic>
        <p:nvPicPr>
          <p:cNvPr id="9" name="Picture 8">
            <a:extLst>
              <a:ext uri="{FF2B5EF4-FFF2-40B4-BE49-F238E27FC236}">
                <a16:creationId xmlns:a16="http://schemas.microsoft.com/office/drawing/2014/main" id="{7EC06277-90BD-4541-9D2D-DEBB8DA53ADF}"/>
              </a:ext>
            </a:extLst>
          </p:cNvPr>
          <p:cNvPicPr>
            <a:picLocks noChangeAspect="1"/>
          </p:cNvPicPr>
          <p:nvPr/>
        </p:nvPicPr>
        <p:blipFill rotWithShape="1">
          <a:blip r:embed="rId2"/>
          <a:srcRect r="15201" b="35049"/>
          <a:stretch/>
        </p:blipFill>
        <p:spPr>
          <a:xfrm>
            <a:off x="4733854" y="332287"/>
            <a:ext cx="6874672" cy="3464650"/>
          </a:xfrm>
          <a:prstGeom prst="rect">
            <a:avLst/>
          </a:prstGeom>
          <a:ln>
            <a:noFill/>
          </a:ln>
          <a:effectLst>
            <a:outerShdw blurRad="190500" algn="tl" rotWithShape="0">
              <a:srgbClr val="000000">
                <a:alpha val="70000"/>
              </a:srgbClr>
            </a:outerShdw>
          </a:effectLst>
        </p:spPr>
      </p:pic>
      <p:sp>
        <p:nvSpPr>
          <p:cNvPr id="10" name="Speech Bubble: Rectangle with Corners Rounded 9">
            <a:extLst>
              <a:ext uri="{FF2B5EF4-FFF2-40B4-BE49-F238E27FC236}">
                <a16:creationId xmlns:a16="http://schemas.microsoft.com/office/drawing/2014/main" id="{9F43A5E0-B22E-42C1-9C74-307A5DEB43AF}"/>
              </a:ext>
            </a:extLst>
          </p:cNvPr>
          <p:cNvSpPr/>
          <p:nvPr/>
        </p:nvSpPr>
        <p:spPr>
          <a:xfrm>
            <a:off x="4898571" y="4180214"/>
            <a:ext cx="6836229" cy="1149432"/>
          </a:xfrm>
          <a:prstGeom prst="wedgeRoundRectCallout">
            <a:avLst>
              <a:gd name="adj1" fmla="val 28974"/>
              <a:gd name="adj2" fmla="val -73566"/>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Comments:</a:t>
            </a:r>
          </a:p>
          <a:p>
            <a:pPr marL="171450" lvl="0" indent="-171450">
              <a:buFont typeface="Arial" panose="020B0604020202020204" pitchFamily="34" charset="0"/>
              <a:buChar char="•"/>
            </a:pPr>
            <a:r>
              <a:rPr lang="en-US" sz="1200" dirty="0">
                <a:solidFill>
                  <a:schemeClr val="tx1"/>
                </a:solidFill>
              </a:rPr>
              <a:t>U-500 pens with safety needles recently introduced, but all other insulin has always been vial &amp; syringe</a:t>
            </a:r>
          </a:p>
          <a:p>
            <a:pPr marL="171450" lvl="0" indent="-171450">
              <a:buFont typeface="Arial" panose="020B0604020202020204" pitchFamily="34" charset="0"/>
              <a:buChar char="•"/>
            </a:pPr>
            <a:r>
              <a:rPr lang="en-US" sz="1200" dirty="0">
                <a:solidFill>
                  <a:schemeClr val="tx1"/>
                </a:solidFill>
              </a:rPr>
              <a:t>newly dx peds we get pens ordered for them</a:t>
            </a:r>
          </a:p>
          <a:p>
            <a:pPr marL="171450" lvl="0" indent="-171450">
              <a:buFont typeface="Arial" panose="020B0604020202020204" pitchFamily="34" charset="0"/>
              <a:buChar char="•"/>
            </a:pPr>
            <a:r>
              <a:rPr lang="en-US" sz="1200" dirty="0">
                <a:solidFill>
                  <a:schemeClr val="tx1"/>
                </a:solidFill>
              </a:rPr>
              <a:t>pen only for U500 or teaching purposes, vial/syringe typically</a:t>
            </a:r>
          </a:p>
          <a:p>
            <a:pPr marL="171450" lvl="0" indent="-171450">
              <a:buFont typeface="Arial" panose="020B0604020202020204" pitchFamily="34" charset="0"/>
              <a:buChar char="•"/>
            </a:pPr>
            <a:r>
              <a:rPr lang="en-US" sz="1200" dirty="0">
                <a:solidFill>
                  <a:schemeClr val="tx1"/>
                </a:solidFill>
              </a:rPr>
              <a:t>Insulin pump if patient is wearing while in the hospital</a:t>
            </a:r>
          </a:p>
        </p:txBody>
      </p:sp>
    </p:spTree>
    <p:extLst>
      <p:ext uri="{BB962C8B-B14F-4D97-AF65-F5344CB8AC3E}">
        <p14:creationId xmlns:p14="http://schemas.microsoft.com/office/powerpoint/2010/main" val="50158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6: </a:t>
            </a:r>
          </a:p>
          <a:p>
            <a:r>
              <a:rPr lang="en-US" sz="2400" dirty="0"/>
              <a:t>Indicate your hospital’s auditing practices of coordinating diabetes care around meal times in terms of what you audit and how often. </a:t>
            </a:r>
          </a:p>
        </p:txBody>
      </p:sp>
      <p:pic>
        <p:nvPicPr>
          <p:cNvPr id="9" name="Picture 8">
            <a:extLst>
              <a:ext uri="{FF2B5EF4-FFF2-40B4-BE49-F238E27FC236}">
                <a16:creationId xmlns:a16="http://schemas.microsoft.com/office/drawing/2014/main" id="{6B983381-9E20-4D8E-8043-7ED86D62B5F6}"/>
              </a:ext>
            </a:extLst>
          </p:cNvPr>
          <p:cNvPicPr>
            <a:picLocks noChangeAspect="1"/>
          </p:cNvPicPr>
          <p:nvPr/>
        </p:nvPicPr>
        <p:blipFill>
          <a:blip r:embed="rId2"/>
          <a:stretch>
            <a:fillRect/>
          </a:stretch>
        </p:blipFill>
        <p:spPr>
          <a:xfrm>
            <a:off x="4432322" y="146511"/>
            <a:ext cx="5808958" cy="5096161"/>
          </a:xfrm>
          <a:prstGeom prst="rect">
            <a:avLst/>
          </a:prstGeom>
          <a:ln>
            <a:noFill/>
          </a:ln>
          <a:effectLst>
            <a:outerShdw blurRad="190500" algn="tl" rotWithShape="0">
              <a:srgbClr val="000000">
                <a:alpha val="70000"/>
              </a:srgbClr>
            </a:outerShdw>
          </a:effectLst>
        </p:spPr>
      </p:pic>
      <p:sp>
        <p:nvSpPr>
          <p:cNvPr id="8" name="Speech Bubble: Rectangle with Corners Rounded 7">
            <a:extLst>
              <a:ext uri="{FF2B5EF4-FFF2-40B4-BE49-F238E27FC236}">
                <a16:creationId xmlns:a16="http://schemas.microsoft.com/office/drawing/2014/main" id="{807B7334-AA81-4D57-B853-9A83DE4F68F4}"/>
              </a:ext>
            </a:extLst>
          </p:cNvPr>
          <p:cNvSpPr/>
          <p:nvPr/>
        </p:nvSpPr>
        <p:spPr>
          <a:xfrm>
            <a:off x="4362995" y="5242672"/>
            <a:ext cx="7371806" cy="1545660"/>
          </a:xfrm>
          <a:prstGeom prst="wedgeRoundRectCallout">
            <a:avLst>
              <a:gd name="adj1" fmla="val -33230"/>
              <a:gd name="adj2" fmla="val -62441"/>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Comments:</a:t>
            </a:r>
          </a:p>
          <a:p>
            <a:pPr marL="171450" marR="0" lvl="0" indent="-171450">
              <a:lnSpc>
                <a:spcPct val="107000"/>
              </a:lnSpc>
              <a:spcBef>
                <a:spcPts val="0"/>
              </a:spcBef>
              <a:spcAft>
                <a:spcPts val="0"/>
              </a:spcAft>
              <a:buFont typeface="Arial" panose="020B0604020202020204" pitchFamily="34" charset="0"/>
              <a:buChar char="•"/>
            </a:pPr>
            <a:r>
              <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are in the process of setting up a report that captures time tray ordered, time pre-meal BG is checked, time meal is delivered and time pre-meal insulin is dosed.</a:t>
            </a:r>
          </a:p>
          <a:p>
            <a:pPr marL="171450" marR="0" lvl="0" indent="-171450">
              <a:lnSpc>
                <a:spcPct val="107000"/>
              </a:lnSpc>
              <a:spcBef>
                <a:spcPts val="0"/>
              </a:spcBef>
              <a:spcAft>
                <a:spcPts val="0"/>
              </a:spcAft>
              <a:buFont typeface="Arial" panose="020B0604020202020204" pitchFamily="34" charset="0"/>
              <a:buChar char="•"/>
            </a:pPr>
            <a:r>
              <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We used to track meal delivery times, but that did not accurately reflect when patients were actually "eating" </a:t>
            </a:r>
          </a:p>
          <a:p>
            <a:pPr marL="171450" marR="0" lvl="0" indent="-171450">
              <a:lnSpc>
                <a:spcPct val="107000"/>
              </a:lnSpc>
              <a:spcBef>
                <a:spcPts val="0"/>
              </a:spcBef>
              <a:spcAft>
                <a:spcPts val="0"/>
              </a:spcAft>
              <a:buFont typeface="Arial" panose="020B0604020202020204" pitchFamily="34" charset="0"/>
              <a:buChar char="•"/>
            </a:pPr>
            <a:r>
              <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are trying to create reports to audit timing between BG &amp; insulin delivery</a:t>
            </a:r>
          </a:p>
          <a:p>
            <a:pPr marL="171450" marR="0" lvl="0" indent="-171450">
              <a:lnSpc>
                <a:spcPct val="107000"/>
              </a:lnSpc>
              <a:spcBef>
                <a:spcPts val="0"/>
              </a:spcBef>
              <a:spcAft>
                <a:spcPts val="0"/>
              </a:spcAft>
              <a:buFont typeface="Arial" panose="020B0604020202020204" pitchFamily="34" charset="0"/>
              <a:buChar char="•"/>
            </a:pPr>
            <a:r>
              <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depends on the floor or level of care </a:t>
            </a:r>
          </a:p>
          <a:p>
            <a:pPr marL="171450" marR="0" lvl="0" indent="-171450">
              <a:lnSpc>
                <a:spcPct val="107000"/>
              </a:lnSpc>
              <a:spcBef>
                <a:spcPts val="0"/>
              </a:spcBef>
              <a:spcAft>
                <a:spcPts val="0"/>
              </a:spcAft>
              <a:buFont typeface="Arial" panose="020B0604020202020204" pitchFamily="34" charset="0"/>
              <a:buChar char="•"/>
            </a:pPr>
            <a:r>
              <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Daily reports for any hypos &lt;54 with root cause analysis</a:t>
            </a:r>
          </a:p>
        </p:txBody>
      </p:sp>
    </p:spTree>
    <p:extLst>
      <p:ext uri="{BB962C8B-B14F-4D97-AF65-F5344CB8AC3E}">
        <p14:creationId xmlns:p14="http://schemas.microsoft.com/office/powerpoint/2010/main" val="166618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B37368-02B6-46DA-BB7E-74C3C0C047E5}"/>
              </a:ext>
            </a:extLst>
          </p:cNvPr>
          <p:cNvSpPr>
            <a:spLocks noGrp="1"/>
          </p:cNvSpPr>
          <p:nvPr>
            <p:ph type="title"/>
          </p:nvPr>
        </p:nvSpPr>
        <p:spPr>
          <a:xfrm>
            <a:off x="378822" y="263433"/>
            <a:ext cx="3435531" cy="2286000"/>
          </a:xfrm>
        </p:spPr>
        <p:txBody>
          <a:bodyPr>
            <a:normAutofit/>
          </a:bodyPr>
          <a:lstStyle/>
          <a:p>
            <a:r>
              <a:rPr lang="en-US" sz="6000" b="1" dirty="0">
                <a:solidFill>
                  <a:schemeClr val="accent1">
                    <a:lumMod val="40000"/>
                    <a:lumOff val="60000"/>
                  </a:schemeClr>
                </a:solidFill>
              </a:rPr>
              <a:t>Survey Results</a:t>
            </a:r>
          </a:p>
        </p:txBody>
      </p:sp>
      <p:sp>
        <p:nvSpPr>
          <p:cNvPr id="4" name="Text Placeholder 3">
            <a:extLst>
              <a:ext uri="{FF2B5EF4-FFF2-40B4-BE49-F238E27FC236}">
                <a16:creationId xmlns:a16="http://schemas.microsoft.com/office/drawing/2014/main" id="{5CDEE1BD-00FE-4512-9755-E2C265657437}"/>
              </a:ext>
            </a:extLst>
          </p:cNvPr>
          <p:cNvSpPr>
            <a:spLocks noGrp="1"/>
          </p:cNvSpPr>
          <p:nvPr>
            <p:ph type="body" sz="half" idx="2"/>
          </p:nvPr>
        </p:nvSpPr>
        <p:spPr/>
        <p:txBody>
          <a:bodyPr/>
          <a:lstStyle/>
          <a:p>
            <a:pPr lvl="0">
              <a:buClr>
                <a:srgbClr val="E48312"/>
              </a:buClr>
            </a:pPr>
            <a:r>
              <a:rPr lang="en-US" sz="2800" b="1" dirty="0">
                <a:solidFill>
                  <a:prstClr val="white"/>
                </a:solidFill>
                <a:latin typeface="Candara" panose="020E0502030303020204" pitchFamily="34" charset="0"/>
              </a:rPr>
              <a:t>Question 7: </a:t>
            </a:r>
          </a:p>
          <a:p>
            <a:pPr>
              <a:buClr>
                <a:srgbClr val="E48312"/>
              </a:buClr>
            </a:pPr>
            <a:r>
              <a:rPr lang="en-US" sz="2800" b="1" dirty="0">
                <a:solidFill>
                  <a:prstClr val="white"/>
                </a:solidFill>
                <a:latin typeface="Candara" panose="020E0502030303020204" pitchFamily="34" charset="0"/>
              </a:rPr>
              <a:t>My hospital policy/expectations for timing are as follows:</a:t>
            </a:r>
          </a:p>
          <a:p>
            <a:pPr lvl="0">
              <a:buClr>
                <a:srgbClr val="E48312"/>
              </a:buClr>
            </a:pPr>
            <a:endParaRPr lang="en-US" sz="2800" b="1" dirty="0">
              <a:solidFill>
                <a:prstClr val="white"/>
              </a:solidFill>
              <a:latin typeface="Candara" panose="020E0502030303020204" pitchFamily="34" charset="0"/>
            </a:endParaRPr>
          </a:p>
          <a:p>
            <a:endParaRPr lang="en-US" dirty="0"/>
          </a:p>
        </p:txBody>
      </p:sp>
      <p:pic>
        <p:nvPicPr>
          <p:cNvPr id="8" name="Picture 7">
            <a:extLst>
              <a:ext uri="{FF2B5EF4-FFF2-40B4-BE49-F238E27FC236}">
                <a16:creationId xmlns:a16="http://schemas.microsoft.com/office/drawing/2014/main" id="{377F4A94-0C48-4E39-814C-E7F71BA1FE21}"/>
              </a:ext>
            </a:extLst>
          </p:cNvPr>
          <p:cNvPicPr>
            <a:picLocks noChangeAspect="1"/>
          </p:cNvPicPr>
          <p:nvPr/>
        </p:nvPicPr>
        <p:blipFill rotWithShape="1">
          <a:blip r:embed="rId2"/>
          <a:srcRect b="45578"/>
          <a:stretch/>
        </p:blipFill>
        <p:spPr>
          <a:xfrm>
            <a:off x="4417759" y="533498"/>
            <a:ext cx="7225602" cy="4082144"/>
          </a:xfrm>
          <a:prstGeom prst="rect">
            <a:avLst/>
          </a:prstGeom>
          <a:ln>
            <a:noFill/>
          </a:ln>
          <a:effectLst>
            <a:outerShdw blurRad="190500" algn="tl" rotWithShape="0">
              <a:srgbClr val="000000">
                <a:alpha val="70000"/>
              </a:srgbClr>
            </a:outerShdw>
          </a:effectLst>
        </p:spPr>
      </p:pic>
      <p:sp>
        <p:nvSpPr>
          <p:cNvPr id="9" name="Speech Bubble: Rectangle with Corners Rounded 8">
            <a:extLst>
              <a:ext uri="{FF2B5EF4-FFF2-40B4-BE49-F238E27FC236}">
                <a16:creationId xmlns:a16="http://schemas.microsoft.com/office/drawing/2014/main" id="{DEAD8DF3-4C0D-4CE2-812C-CABAB1E382A5}"/>
              </a:ext>
            </a:extLst>
          </p:cNvPr>
          <p:cNvSpPr/>
          <p:nvPr/>
        </p:nvSpPr>
        <p:spPr>
          <a:xfrm>
            <a:off x="8464731" y="4859495"/>
            <a:ext cx="2438401" cy="487569"/>
          </a:xfrm>
          <a:prstGeom prst="wedgeRoundRectCallout">
            <a:avLst>
              <a:gd name="adj1" fmla="val 10598"/>
              <a:gd name="adj2" fmla="val -106200"/>
              <a:gd name="adj3" fmla="val 16667"/>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70C0"/>
                </a:solidFill>
              </a:rPr>
              <a:t>Comments: </a:t>
            </a:r>
            <a:r>
              <a:rPr lang="en-US" sz="1400" i="1" dirty="0">
                <a:solidFill>
                  <a:schemeClr val="tx1"/>
                </a:solidFill>
              </a:rPr>
              <a:t>See next slide</a:t>
            </a:r>
          </a:p>
        </p:txBody>
      </p:sp>
    </p:spTree>
    <p:extLst>
      <p:ext uri="{BB962C8B-B14F-4D97-AF65-F5344CB8AC3E}">
        <p14:creationId xmlns:p14="http://schemas.microsoft.com/office/powerpoint/2010/main" val="410391869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272</TotalTime>
  <Words>1697</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Candara</vt:lpstr>
      <vt:lpstr>Retrospect</vt:lpstr>
      <vt:lpstr>Inpatient COI</vt:lpstr>
      <vt:lpstr>Purpose &amp; Methods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lpstr>Survey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Inpatient COI</dc:title>
  <dc:creator>Klinkner Gwen E</dc:creator>
  <cp:lastModifiedBy>Klinkner Gwen E</cp:lastModifiedBy>
  <cp:revision>17</cp:revision>
  <dcterms:created xsi:type="dcterms:W3CDTF">2020-03-16T17:48:53Z</dcterms:created>
  <dcterms:modified xsi:type="dcterms:W3CDTF">2020-03-30T19:54:40Z</dcterms:modified>
</cp:coreProperties>
</file>